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402" r:id="rId2"/>
    <p:sldId id="403" r:id="rId3"/>
    <p:sldId id="433" r:id="rId4"/>
    <p:sldId id="417" r:id="rId5"/>
    <p:sldId id="416" r:id="rId6"/>
    <p:sldId id="419" r:id="rId7"/>
    <p:sldId id="420" r:id="rId8"/>
    <p:sldId id="421" r:id="rId9"/>
    <p:sldId id="422" r:id="rId10"/>
    <p:sldId id="423" r:id="rId11"/>
    <p:sldId id="424" r:id="rId12"/>
    <p:sldId id="425" r:id="rId13"/>
    <p:sldId id="426" r:id="rId14"/>
    <p:sldId id="427" r:id="rId15"/>
    <p:sldId id="428" r:id="rId16"/>
    <p:sldId id="429" r:id="rId17"/>
    <p:sldId id="430" r:id="rId18"/>
    <p:sldId id="431" r:id="rId19"/>
    <p:sldId id="432" r:id="rId20"/>
    <p:sldId id="373" r:id="rId21"/>
    <p:sldId id="374" r:id="rId22"/>
    <p:sldId id="350" r:id="rId23"/>
    <p:sldId id="435" r:id="rId24"/>
    <p:sldId id="436" r:id="rId25"/>
    <p:sldId id="437" r:id="rId26"/>
    <p:sldId id="349" r:id="rId27"/>
    <p:sldId id="354" r:id="rId28"/>
    <p:sldId id="355" r:id="rId29"/>
    <p:sldId id="356" r:id="rId30"/>
    <p:sldId id="357" r:id="rId31"/>
    <p:sldId id="358" r:id="rId32"/>
    <p:sldId id="359" r:id="rId33"/>
    <p:sldId id="360" r:id="rId34"/>
    <p:sldId id="361" r:id="rId35"/>
    <p:sldId id="363" r:id="rId36"/>
    <p:sldId id="364" r:id="rId37"/>
    <p:sldId id="365" r:id="rId38"/>
    <p:sldId id="366" r:id="rId39"/>
    <p:sldId id="367" r:id="rId40"/>
    <p:sldId id="368" r:id="rId41"/>
    <p:sldId id="369" r:id="rId42"/>
    <p:sldId id="370" r:id="rId43"/>
    <p:sldId id="385" r:id="rId44"/>
    <p:sldId id="387" r:id="rId45"/>
    <p:sldId id="386" r:id="rId46"/>
    <p:sldId id="382" r:id="rId47"/>
    <p:sldId id="388" r:id="rId48"/>
    <p:sldId id="389" r:id="rId49"/>
    <p:sldId id="391" r:id="rId50"/>
    <p:sldId id="390" r:id="rId51"/>
    <p:sldId id="392" r:id="rId52"/>
    <p:sldId id="393" r:id="rId53"/>
    <p:sldId id="394" r:id="rId54"/>
    <p:sldId id="395" r:id="rId55"/>
    <p:sldId id="396" r:id="rId56"/>
    <p:sldId id="397" r:id="rId57"/>
    <p:sldId id="371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AF969212-CF96-6045-941F-1C902CB7F40E}">
          <p14:sldIdLst>
            <p14:sldId id="402"/>
            <p14:sldId id="403"/>
            <p14:sldId id="433"/>
            <p14:sldId id="417"/>
            <p14:sldId id="416"/>
            <p14:sldId id="419"/>
            <p14:sldId id="420"/>
            <p14:sldId id="421"/>
            <p14:sldId id="422"/>
            <p14:sldId id="423"/>
            <p14:sldId id="424"/>
            <p14:sldId id="425"/>
            <p14:sldId id="426"/>
            <p14:sldId id="427"/>
            <p14:sldId id="428"/>
            <p14:sldId id="429"/>
            <p14:sldId id="430"/>
            <p14:sldId id="431"/>
            <p14:sldId id="432"/>
          </p14:sldIdLst>
        </p14:section>
        <p14:section name="Sorting" id="{4D0FB611-342E-6E44-A5EC-146450F0DBAF}">
          <p14:sldIdLst>
            <p14:sldId id="373"/>
            <p14:sldId id="374"/>
            <p14:sldId id="350"/>
            <p14:sldId id="435"/>
            <p14:sldId id="436"/>
            <p14:sldId id="437"/>
            <p14:sldId id="349"/>
          </p14:sldIdLst>
        </p14:section>
        <p14:section name="External Merge Sort" id="{1595317F-088C-E34D-8343-4E2486E7D74E}">
          <p14:sldIdLst>
            <p14:sldId id="354"/>
            <p14:sldId id="355"/>
            <p14:sldId id="356"/>
            <p14:sldId id="357"/>
            <p14:sldId id="358"/>
            <p14:sldId id="359"/>
            <p14:sldId id="360"/>
            <p14:sldId id="361"/>
            <p14:sldId id="363"/>
            <p14:sldId id="364"/>
            <p14:sldId id="365"/>
            <p14:sldId id="366"/>
            <p14:sldId id="367"/>
            <p14:sldId id="368"/>
            <p14:sldId id="369"/>
          </p14:sldIdLst>
        </p14:section>
        <p14:section name="Sorting optimizations" id="{C6DD8866-D073-8342-A871-D61EFC648410}">
          <p14:sldIdLst>
            <p14:sldId id="370"/>
            <p14:sldId id="385"/>
            <p14:sldId id="387"/>
            <p14:sldId id="386"/>
            <p14:sldId id="382"/>
            <p14:sldId id="388"/>
            <p14:sldId id="389"/>
            <p14:sldId id="391"/>
            <p14:sldId id="390"/>
            <p14:sldId id="392"/>
            <p14:sldId id="393"/>
            <p14:sldId id="394"/>
            <p14:sldId id="395"/>
            <p14:sldId id="396"/>
            <p14:sldId id="397"/>
            <p14:sldId id="3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/>
    <p:restoredTop sz="93929"/>
  </p:normalViewPr>
  <p:slideViewPr>
    <p:cSldViewPr snapToGrid="0" snapToObjects="1">
      <p:cViewPr>
        <p:scale>
          <a:sx n="73" d="100"/>
          <a:sy n="73" d="100"/>
        </p:scale>
        <p:origin x="448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handoutMaster" Target="handoutMasters/handoutMaster1.xml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D477F8-33BB-5540-A863-4A765FB911F6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27D753-BEE6-0C4C-895F-18D9E5B67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375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63E919-4CE5-C94C-93A5-A34AB78B083C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155F1F-B6B4-804E-84D7-1B711087A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09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38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569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100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>
            <a:prstTxWarp prst="textNoShape">
              <a:avLst/>
            </a:prstTxWarp>
          </a:bodyPr>
          <a:lstStyle/>
          <a:p>
            <a:pPr algn="r"/>
            <a:r>
              <a:rPr lang="en-US" sz="1000" i="1">
                <a:solidFill>
                  <a:prstClr val="black"/>
                </a:solidFill>
                <a:latin typeface="Calibri"/>
              </a:rPr>
              <a:t>4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5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  <p:sp>
        <p:nvSpPr>
          <p:cNvPr id="6151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217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>
            <a:prstTxWarp prst="textNoShape">
              <a:avLst/>
            </a:prstTxWarp>
          </a:bodyPr>
          <a:lstStyle/>
          <a:p>
            <a:pPr algn="r"/>
            <a:r>
              <a:rPr lang="en-US" sz="1000" i="1">
                <a:solidFill>
                  <a:prstClr val="black"/>
                </a:solidFill>
                <a:latin typeface="Calibri"/>
              </a:rPr>
              <a:t>4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5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  <p:sp>
        <p:nvSpPr>
          <p:cNvPr id="6151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51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9733-3C74-104F-9E50-DF58623F54E4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D5841-52A6-E146-B423-55E4C838A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913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9733-3C74-104F-9E50-DF58623F54E4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D5841-52A6-E146-B423-55E4C838A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852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9733-3C74-104F-9E50-DF58623F54E4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D5841-52A6-E146-B423-55E4C838A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949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9733-3C74-104F-9E50-DF58623F54E4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D5841-52A6-E146-B423-55E4C838A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63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9733-3C74-104F-9E50-DF58623F54E4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D5841-52A6-E146-B423-55E4C838A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847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9733-3C74-104F-9E50-DF58623F54E4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D5841-52A6-E146-B423-55E4C838A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713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9733-3C74-104F-9E50-DF58623F54E4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D5841-52A6-E146-B423-55E4C838A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870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9733-3C74-104F-9E50-DF58623F54E4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D5841-52A6-E146-B423-55E4C838A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250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9733-3C74-104F-9E50-DF58623F54E4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D5841-52A6-E146-B423-55E4C838A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963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9733-3C74-104F-9E50-DF58623F54E4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D5841-52A6-E146-B423-55E4C838A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372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9733-3C74-104F-9E50-DF58623F54E4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D5841-52A6-E146-B423-55E4C838A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175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79733-3C74-104F-9E50-DF58623F54E4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D5841-52A6-E146-B423-55E4C838A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383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NUL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hyperlink" Target="http://sortbenchmark.org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3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Lecture 11: </a:t>
            </a:r>
            <a:r>
              <a:rPr lang="en-US" dirty="0" smtClean="0"/>
              <a:t>External </a:t>
            </a:r>
            <a:r>
              <a:rPr lang="en-US" dirty="0" smtClean="0"/>
              <a:t>Sorting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8780" y="-22510"/>
              <a:ext cx="9396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11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368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88780" y="-22510"/>
              <a:ext cx="31984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11  &gt;  Section 1  &gt;  External Merge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25" name="Can 24"/>
          <p:cNvSpPr/>
          <p:nvPr/>
        </p:nvSpPr>
        <p:spPr>
          <a:xfrm>
            <a:off x="2600324" y="1793054"/>
            <a:ext cx="3457575" cy="4190049"/>
          </a:xfrm>
          <a:prstGeom prst="can">
            <a:avLst>
              <a:gd name="adj" fmla="val 13065"/>
            </a:avLst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9" name="Rounded Rectangle 28"/>
          <p:cNvSpPr/>
          <p:nvPr/>
        </p:nvSpPr>
        <p:spPr>
          <a:xfrm>
            <a:off x="2699249" y="2544333"/>
            <a:ext cx="3296832" cy="58332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874097" y="2635940"/>
            <a:ext cx="954082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7,11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03242" y="2635940"/>
            <a:ext cx="954107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20,31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2699248" y="3270133"/>
            <a:ext cx="3296833" cy="58332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3874072" y="3361740"/>
            <a:ext cx="954107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23,24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903217" y="3361740"/>
            <a:ext cx="954107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25,30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2680694" y="4221466"/>
            <a:ext cx="3296833" cy="110906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3886022" y="6085469"/>
            <a:ext cx="886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+mj-lt"/>
              </a:rPr>
              <a:t>Disk</a:t>
            </a:r>
            <a:endParaRPr lang="en-US" sz="3200" dirty="0">
              <a:latin typeface="+mj-lt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7474137" y="1397064"/>
            <a:ext cx="4259923" cy="2456273"/>
            <a:chOff x="7403799" y="1406844"/>
            <a:chExt cx="4259923" cy="2456273"/>
          </a:xfrm>
        </p:grpSpPr>
        <p:grpSp>
          <p:nvGrpSpPr>
            <p:cNvPr id="19" name="Group 18"/>
            <p:cNvGrpSpPr/>
            <p:nvPr/>
          </p:nvGrpSpPr>
          <p:grpSpPr>
            <a:xfrm>
              <a:off x="7403799" y="1406844"/>
              <a:ext cx="4259923" cy="2456273"/>
              <a:chOff x="7466322" y="1027906"/>
              <a:chExt cx="4259923" cy="2456273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7466322" y="1027906"/>
                <a:ext cx="4252691" cy="244050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sz="3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7769912" y="1969081"/>
                <a:ext cx="3956333" cy="1515098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7624243" y="1210562"/>
                <a:ext cx="19684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Main Memory</a:t>
                </a:r>
                <a:endParaRPr lang="en-US" sz="2400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7836450" y="1989610"/>
                <a:ext cx="9535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smtClean="0"/>
                  <a:t>Buffer</a:t>
                </a:r>
                <a:endParaRPr lang="en-US" sz="2400"/>
              </a:p>
            </p:txBody>
          </p:sp>
        </p:grpSp>
        <p:sp>
          <p:nvSpPr>
            <p:cNvPr id="46" name="Rounded Rectangle 45"/>
            <p:cNvSpPr/>
            <p:nvPr/>
          </p:nvSpPr>
          <p:spPr>
            <a:xfrm>
              <a:off x="7843740" y="3009498"/>
              <a:ext cx="1127270" cy="57299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9055124" y="3009498"/>
              <a:ext cx="1127270" cy="57299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10266508" y="3009498"/>
              <a:ext cx="1127270" cy="57299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Right Arrow 52"/>
          <p:cNvSpPr/>
          <p:nvPr/>
        </p:nvSpPr>
        <p:spPr>
          <a:xfrm>
            <a:off x="6244417" y="3067170"/>
            <a:ext cx="1461477" cy="36202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ight Arrow 53"/>
          <p:cNvSpPr/>
          <p:nvPr/>
        </p:nvSpPr>
        <p:spPr>
          <a:xfrm rot="9359953">
            <a:off x="6093202" y="4265976"/>
            <a:ext cx="1767818" cy="36202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8000660" y="3088228"/>
            <a:ext cx="954106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1,5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212043" y="3088228"/>
            <a:ext cx="954107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2,22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01056" y="2653008"/>
            <a:ext cx="1835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Input:</a:t>
            </a:r>
          </a:p>
          <a:p>
            <a:r>
              <a:rPr lang="en-US" sz="2400" dirty="0" smtClean="0">
                <a:latin typeface="+mj-lt"/>
              </a:rPr>
              <a:t>Two sorted files</a:t>
            </a:r>
            <a:endParaRPr lang="en-US" sz="2400" dirty="0">
              <a:latin typeface="+mj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1056" y="4130206"/>
            <a:ext cx="1835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Output:</a:t>
            </a:r>
          </a:p>
          <a:p>
            <a:r>
              <a:rPr lang="en-US" sz="2400" dirty="0" smtClean="0">
                <a:latin typeface="+mj-lt"/>
              </a:rPr>
              <a:t>One </a:t>
            </a:r>
            <a:r>
              <a:rPr lang="en-US" sz="2400" i="1" dirty="0" smtClean="0">
                <a:latin typeface="+mj-lt"/>
              </a:rPr>
              <a:t>merged</a:t>
            </a:r>
            <a:r>
              <a:rPr lang="en-US" sz="2400" dirty="0" smtClean="0">
                <a:latin typeface="+mj-lt"/>
              </a:rPr>
              <a:t> sorted file</a:t>
            </a:r>
            <a:endParaRPr lang="en-US" sz="2400" dirty="0">
              <a:latin typeface="+mj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216639" y="2672604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F</a:t>
            </a:r>
            <a:r>
              <a:rPr lang="en-US" b="1" baseline="-25000" dirty="0" smtClean="0">
                <a:latin typeface="+mj-lt"/>
              </a:rPr>
              <a:t>1</a:t>
            </a:r>
            <a:endParaRPr lang="en-US" b="1" baseline="-25000" dirty="0">
              <a:latin typeface="+mj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216226" y="3361740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F</a:t>
            </a:r>
            <a:r>
              <a:rPr lang="en-US" b="1" baseline="-25000" dirty="0">
                <a:latin typeface="+mj-lt"/>
              </a:rPr>
              <a:t>2</a:t>
            </a:r>
          </a:p>
        </p:txBody>
      </p:sp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External Merge Algorithm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8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88780" y="-22510"/>
              <a:ext cx="31984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11  &gt;  Section 1  &gt;  External Merge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25" name="Can 24"/>
          <p:cNvSpPr/>
          <p:nvPr/>
        </p:nvSpPr>
        <p:spPr>
          <a:xfrm>
            <a:off x="2600324" y="1793054"/>
            <a:ext cx="3457575" cy="4190049"/>
          </a:xfrm>
          <a:prstGeom prst="can">
            <a:avLst>
              <a:gd name="adj" fmla="val 13065"/>
            </a:avLst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9" name="Rounded Rectangle 28"/>
          <p:cNvSpPr/>
          <p:nvPr/>
        </p:nvSpPr>
        <p:spPr>
          <a:xfrm>
            <a:off x="2699249" y="2544333"/>
            <a:ext cx="3296832" cy="58332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874097" y="2635940"/>
            <a:ext cx="954082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7,11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03242" y="2635940"/>
            <a:ext cx="954107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20,31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2699248" y="3270133"/>
            <a:ext cx="3296833" cy="58332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3874072" y="3361740"/>
            <a:ext cx="954107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23,24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903217" y="3361740"/>
            <a:ext cx="954107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25,30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2680694" y="4221466"/>
            <a:ext cx="3296833" cy="110906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3886022" y="6085469"/>
            <a:ext cx="886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+mj-lt"/>
              </a:rPr>
              <a:t>Disk</a:t>
            </a:r>
            <a:endParaRPr lang="en-US" sz="3200" dirty="0">
              <a:latin typeface="+mj-lt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7474137" y="1397064"/>
            <a:ext cx="4259923" cy="2456273"/>
            <a:chOff x="7403799" y="1406844"/>
            <a:chExt cx="4259923" cy="2456273"/>
          </a:xfrm>
        </p:grpSpPr>
        <p:grpSp>
          <p:nvGrpSpPr>
            <p:cNvPr id="19" name="Group 18"/>
            <p:cNvGrpSpPr/>
            <p:nvPr/>
          </p:nvGrpSpPr>
          <p:grpSpPr>
            <a:xfrm>
              <a:off x="7403799" y="1406844"/>
              <a:ext cx="4259923" cy="2456273"/>
              <a:chOff x="7466322" y="1027906"/>
              <a:chExt cx="4259923" cy="2456273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7466322" y="1027906"/>
                <a:ext cx="4252691" cy="244050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sz="3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7769912" y="1969081"/>
                <a:ext cx="3956333" cy="1515098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7624243" y="1210562"/>
                <a:ext cx="19684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Main Memory</a:t>
                </a:r>
                <a:endParaRPr lang="en-US" sz="2400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7836450" y="1989610"/>
                <a:ext cx="9535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smtClean="0"/>
                  <a:t>Buffer</a:t>
                </a:r>
                <a:endParaRPr lang="en-US" sz="2400"/>
              </a:p>
            </p:txBody>
          </p:sp>
        </p:grpSp>
        <p:sp>
          <p:nvSpPr>
            <p:cNvPr id="46" name="Rounded Rectangle 45"/>
            <p:cNvSpPr/>
            <p:nvPr/>
          </p:nvSpPr>
          <p:spPr>
            <a:xfrm>
              <a:off x="7843740" y="3009498"/>
              <a:ext cx="1127270" cy="57299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9055124" y="3009498"/>
              <a:ext cx="1127270" cy="57299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10266508" y="3009498"/>
              <a:ext cx="1127270" cy="57299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Right Arrow 52"/>
          <p:cNvSpPr/>
          <p:nvPr/>
        </p:nvSpPr>
        <p:spPr>
          <a:xfrm>
            <a:off x="6244417" y="3067170"/>
            <a:ext cx="1461477" cy="36202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ight Arrow 53"/>
          <p:cNvSpPr/>
          <p:nvPr/>
        </p:nvSpPr>
        <p:spPr>
          <a:xfrm rot="9359953">
            <a:off x="6093202" y="4265976"/>
            <a:ext cx="1767818" cy="36202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8000660" y="3088228"/>
            <a:ext cx="954106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5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212043" y="3088228"/>
            <a:ext cx="954107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22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428344" y="3088228"/>
            <a:ext cx="954106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1,2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1056" y="2653008"/>
            <a:ext cx="1835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Input:</a:t>
            </a:r>
          </a:p>
          <a:p>
            <a:r>
              <a:rPr lang="en-US" sz="2400" dirty="0" smtClean="0">
                <a:latin typeface="+mj-lt"/>
              </a:rPr>
              <a:t>Two sorted files</a:t>
            </a:r>
            <a:endParaRPr lang="en-US" sz="2400" dirty="0">
              <a:latin typeface="+mj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01056" y="4130206"/>
            <a:ext cx="1835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Output:</a:t>
            </a:r>
          </a:p>
          <a:p>
            <a:r>
              <a:rPr lang="en-US" sz="2400" dirty="0" smtClean="0">
                <a:latin typeface="+mj-lt"/>
              </a:rPr>
              <a:t>One </a:t>
            </a:r>
            <a:r>
              <a:rPr lang="en-US" sz="2400" i="1" dirty="0" smtClean="0">
                <a:latin typeface="+mj-lt"/>
              </a:rPr>
              <a:t>merged</a:t>
            </a:r>
            <a:r>
              <a:rPr lang="en-US" sz="2400" dirty="0" smtClean="0">
                <a:latin typeface="+mj-lt"/>
              </a:rPr>
              <a:t> sorted file</a:t>
            </a:r>
            <a:endParaRPr lang="en-US" sz="2400" dirty="0">
              <a:latin typeface="+mj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216639" y="2672604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F</a:t>
            </a:r>
            <a:r>
              <a:rPr lang="en-US" b="1" baseline="-25000" dirty="0" smtClean="0">
                <a:latin typeface="+mj-lt"/>
              </a:rPr>
              <a:t>1</a:t>
            </a:r>
            <a:endParaRPr lang="en-US" b="1" baseline="-25000" dirty="0"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216226" y="3361740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F</a:t>
            </a:r>
            <a:r>
              <a:rPr lang="en-US" b="1" baseline="-25000" dirty="0">
                <a:latin typeface="+mj-lt"/>
              </a:rPr>
              <a:t>2</a:t>
            </a:r>
          </a:p>
        </p:txBody>
      </p:sp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External Merge Algorithm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82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85185E-6 L -0.62708 0.178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54" y="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88780" y="-22510"/>
              <a:ext cx="31984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11  &gt;  Section 1  &gt;  External Merge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25" name="Can 24"/>
          <p:cNvSpPr/>
          <p:nvPr/>
        </p:nvSpPr>
        <p:spPr>
          <a:xfrm>
            <a:off x="2600324" y="1793054"/>
            <a:ext cx="3457575" cy="4190049"/>
          </a:xfrm>
          <a:prstGeom prst="can">
            <a:avLst>
              <a:gd name="adj" fmla="val 13065"/>
            </a:avLst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9" name="Rounded Rectangle 28"/>
          <p:cNvSpPr/>
          <p:nvPr/>
        </p:nvSpPr>
        <p:spPr>
          <a:xfrm>
            <a:off x="2699249" y="2544333"/>
            <a:ext cx="3296832" cy="58332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874097" y="2635940"/>
            <a:ext cx="954082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7,11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03242" y="2635940"/>
            <a:ext cx="954107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20,31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2699248" y="3270133"/>
            <a:ext cx="3296833" cy="58332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3874072" y="3361740"/>
            <a:ext cx="954107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23,24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903217" y="3361740"/>
            <a:ext cx="954107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25,30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2680694" y="4221466"/>
            <a:ext cx="3296833" cy="110906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3886022" y="6085469"/>
            <a:ext cx="886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+mj-lt"/>
              </a:rPr>
              <a:t>Disk</a:t>
            </a:r>
            <a:endParaRPr lang="en-US" sz="3200" dirty="0">
              <a:latin typeface="+mj-lt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7474137" y="1397064"/>
            <a:ext cx="4259923" cy="2456273"/>
            <a:chOff x="7403799" y="1406844"/>
            <a:chExt cx="4259923" cy="2456273"/>
          </a:xfrm>
        </p:grpSpPr>
        <p:grpSp>
          <p:nvGrpSpPr>
            <p:cNvPr id="19" name="Group 18"/>
            <p:cNvGrpSpPr/>
            <p:nvPr/>
          </p:nvGrpSpPr>
          <p:grpSpPr>
            <a:xfrm>
              <a:off x="7403799" y="1406844"/>
              <a:ext cx="4259923" cy="2456273"/>
              <a:chOff x="7466322" y="1027906"/>
              <a:chExt cx="4259923" cy="2456273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7466322" y="1027906"/>
                <a:ext cx="4252691" cy="244050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sz="3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7769912" y="1969081"/>
                <a:ext cx="3956333" cy="1515098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7624243" y="1210562"/>
                <a:ext cx="19684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Main Memory</a:t>
                </a:r>
                <a:endParaRPr lang="en-US" sz="2400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7836450" y="1989610"/>
                <a:ext cx="9535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smtClean="0"/>
                  <a:t>Buffer</a:t>
                </a:r>
                <a:endParaRPr lang="en-US" sz="2400"/>
              </a:p>
            </p:txBody>
          </p:sp>
        </p:grpSp>
        <p:sp>
          <p:nvSpPr>
            <p:cNvPr id="46" name="Rounded Rectangle 45"/>
            <p:cNvSpPr/>
            <p:nvPr/>
          </p:nvSpPr>
          <p:spPr>
            <a:xfrm>
              <a:off x="7843740" y="3009498"/>
              <a:ext cx="1127270" cy="57299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9055124" y="3009498"/>
              <a:ext cx="1127270" cy="57299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10266508" y="3009498"/>
              <a:ext cx="1127270" cy="57299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Right Arrow 52"/>
          <p:cNvSpPr/>
          <p:nvPr/>
        </p:nvSpPr>
        <p:spPr>
          <a:xfrm>
            <a:off x="6244417" y="3067170"/>
            <a:ext cx="1461477" cy="36202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ight Arrow 53"/>
          <p:cNvSpPr/>
          <p:nvPr/>
        </p:nvSpPr>
        <p:spPr>
          <a:xfrm rot="9359953">
            <a:off x="6093202" y="4265976"/>
            <a:ext cx="1767818" cy="36202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8000660" y="3088228"/>
            <a:ext cx="954106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5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212043" y="3088228"/>
            <a:ext cx="954107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22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804161" y="4305052"/>
            <a:ext cx="954106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1,2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01056" y="2653008"/>
            <a:ext cx="1835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Input:</a:t>
            </a:r>
          </a:p>
          <a:p>
            <a:r>
              <a:rPr lang="en-US" sz="2400" dirty="0" smtClean="0">
                <a:latin typeface="+mj-lt"/>
              </a:rPr>
              <a:t>Two sorted files</a:t>
            </a:r>
            <a:endParaRPr lang="en-US" sz="2400" dirty="0">
              <a:latin typeface="+mj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1056" y="4130206"/>
            <a:ext cx="1835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Output:</a:t>
            </a:r>
          </a:p>
          <a:p>
            <a:r>
              <a:rPr lang="en-US" sz="2400" dirty="0" smtClean="0">
                <a:latin typeface="+mj-lt"/>
              </a:rPr>
              <a:t>One </a:t>
            </a:r>
            <a:r>
              <a:rPr lang="en-US" sz="2400" i="1" dirty="0" smtClean="0">
                <a:latin typeface="+mj-lt"/>
              </a:rPr>
              <a:t>merged</a:t>
            </a:r>
            <a:r>
              <a:rPr lang="en-US" sz="2400" dirty="0" smtClean="0">
                <a:latin typeface="+mj-lt"/>
              </a:rPr>
              <a:t> sorted file</a:t>
            </a:r>
            <a:endParaRPr lang="en-US" sz="2400" dirty="0">
              <a:latin typeface="+mj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216639" y="2672604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F</a:t>
            </a:r>
            <a:r>
              <a:rPr lang="en-US" b="1" baseline="-25000" dirty="0" smtClean="0">
                <a:latin typeface="+mj-lt"/>
              </a:rPr>
              <a:t>1</a:t>
            </a:r>
            <a:endParaRPr lang="en-US" b="1" baseline="-25000" dirty="0">
              <a:latin typeface="+mj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216226" y="3361740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F</a:t>
            </a:r>
            <a:r>
              <a:rPr lang="en-US" b="1" baseline="-25000" dirty="0">
                <a:latin typeface="+mj-lt"/>
              </a:rPr>
              <a:t>2</a:t>
            </a:r>
          </a:p>
        </p:txBody>
      </p:sp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External Merge Algorithm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78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0.19896 -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48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88780" y="-22510"/>
              <a:ext cx="31984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11  &gt;  Section 1  &gt;  External Merge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25" name="Can 24"/>
          <p:cNvSpPr/>
          <p:nvPr/>
        </p:nvSpPr>
        <p:spPr>
          <a:xfrm>
            <a:off x="2600324" y="1793054"/>
            <a:ext cx="3457575" cy="4190049"/>
          </a:xfrm>
          <a:prstGeom prst="can">
            <a:avLst>
              <a:gd name="adj" fmla="val 13065"/>
            </a:avLst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9" name="Rounded Rectangle 28"/>
          <p:cNvSpPr/>
          <p:nvPr/>
        </p:nvSpPr>
        <p:spPr>
          <a:xfrm>
            <a:off x="2699249" y="2544333"/>
            <a:ext cx="3296832" cy="58332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4903242" y="2635940"/>
            <a:ext cx="954107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20,31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2699248" y="3270133"/>
            <a:ext cx="3296833" cy="58332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3874072" y="3361740"/>
            <a:ext cx="954107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23,24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903217" y="3361740"/>
            <a:ext cx="954107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25,30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2680694" y="4221466"/>
            <a:ext cx="3296833" cy="110906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3886022" y="6085469"/>
            <a:ext cx="886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+mj-lt"/>
              </a:rPr>
              <a:t>Disk</a:t>
            </a:r>
            <a:endParaRPr lang="en-US" sz="3200" dirty="0">
              <a:latin typeface="+mj-lt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7474137" y="1397064"/>
            <a:ext cx="4259923" cy="2456273"/>
            <a:chOff x="7403799" y="1406844"/>
            <a:chExt cx="4259923" cy="2456273"/>
          </a:xfrm>
        </p:grpSpPr>
        <p:grpSp>
          <p:nvGrpSpPr>
            <p:cNvPr id="19" name="Group 18"/>
            <p:cNvGrpSpPr/>
            <p:nvPr/>
          </p:nvGrpSpPr>
          <p:grpSpPr>
            <a:xfrm>
              <a:off x="7403799" y="1406844"/>
              <a:ext cx="4259923" cy="2456273"/>
              <a:chOff x="7466322" y="1027906"/>
              <a:chExt cx="4259923" cy="2456273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7466322" y="1027906"/>
                <a:ext cx="4252691" cy="244050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sz="3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7769912" y="1969081"/>
                <a:ext cx="3956333" cy="1515098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7624243" y="1210562"/>
                <a:ext cx="19684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Main Memory</a:t>
                </a:r>
                <a:endParaRPr lang="en-US" sz="2400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7836450" y="1989610"/>
                <a:ext cx="9535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smtClean="0"/>
                  <a:t>Buffer</a:t>
                </a:r>
                <a:endParaRPr lang="en-US" sz="2400"/>
              </a:p>
            </p:txBody>
          </p:sp>
        </p:grpSp>
        <p:sp>
          <p:nvSpPr>
            <p:cNvPr id="46" name="Rounded Rectangle 45"/>
            <p:cNvSpPr/>
            <p:nvPr/>
          </p:nvSpPr>
          <p:spPr>
            <a:xfrm>
              <a:off x="7843740" y="3009498"/>
              <a:ext cx="1127270" cy="57299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9055124" y="3009498"/>
              <a:ext cx="1127270" cy="57299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10266508" y="3009498"/>
              <a:ext cx="1127270" cy="57299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Right Arrow 52"/>
          <p:cNvSpPr/>
          <p:nvPr/>
        </p:nvSpPr>
        <p:spPr>
          <a:xfrm>
            <a:off x="6244417" y="3067170"/>
            <a:ext cx="1461477" cy="36202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ight Arrow 53"/>
          <p:cNvSpPr/>
          <p:nvPr/>
        </p:nvSpPr>
        <p:spPr>
          <a:xfrm rot="9359953">
            <a:off x="6093202" y="4265976"/>
            <a:ext cx="1767818" cy="36202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0423428" y="3095788"/>
            <a:ext cx="954106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5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212043" y="3088228"/>
            <a:ext cx="954107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22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804161" y="4305052"/>
            <a:ext cx="954106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1,2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343335" y="4705162"/>
            <a:ext cx="4528234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j-lt"/>
              </a:rPr>
              <a:t>This is all the algorithm “sees”… Which file to load a page from next?</a:t>
            </a:r>
            <a:endParaRPr lang="en-US" sz="2800" b="1" dirty="0">
              <a:latin typeface="+mj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1056" y="2653008"/>
            <a:ext cx="1835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Input:</a:t>
            </a:r>
          </a:p>
          <a:p>
            <a:r>
              <a:rPr lang="en-US" sz="2400" dirty="0" smtClean="0">
                <a:latin typeface="+mj-lt"/>
              </a:rPr>
              <a:t>Two sorted files</a:t>
            </a:r>
            <a:endParaRPr lang="en-US" sz="2400" dirty="0">
              <a:latin typeface="+mj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01056" y="4130206"/>
            <a:ext cx="1835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Output:</a:t>
            </a:r>
          </a:p>
          <a:p>
            <a:r>
              <a:rPr lang="en-US" sz="2400" dirty="0" smtClean="0">
                <a:latin typeface="+mj-lt"/>
              </a:rPr>
              <a:t>One </a:t>
            </a:r>
            <a:r>
              <a:rPr lang="en-US" sz="2400" i="1" dirty="0" smtClean="0">
                <a:latin typeface="+mj-lt"/>
              </a:rPr>
              <a:t>merged</a:t>
            </a:r>
            <a:r>
              <a:rPr lang="en-US" sz="2400" dirty="0" smtClean="0">
                <a:latin typeface="+mj-lt"/>
              </a:rPr>
              <a:t> sorted file</a:t>
            </a:r>
            <a:endParaRPr lang="en-US" sz="2400" dirty="0">
              <a:latin typeface="+mj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216639" y="2672604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F</a:t>
            </a:r>
            <a:r>
              <a:rPr lang="en-US" b="1" baseline="-25000" dirty="0" smtClean="0">
                <a:latin typeface="+mj-lt"/>
              </a:rPr>
              <a:t>1</a:t>
            </a:r>
            <a:endParaRPr lang="en-US" b="1" baseline="-25000" dirty="0"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216226" y="3361740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F</a:t>
            </a:r>
            <a:r>
              <a:rPr lang="en-US" b="1" baseline="-25000" dirty="0">
                <a:latin typeface="+mj-lt"/>
              </a:rPr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874097" y="2635940"/>
            <a:ext cx="954082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7,11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2699249" y="2543414"/>
            <a:ext cx="3296832" cy="583324"/>
          </a:xfrm>
          <a:prstGeom prst="roundRect">
            <a:avLst/>
          </a:prstGeom>
          <a:solidFill>
            <a:schemeClr val="tx2">
              <a:lumMod val="20000"/>
              <a:lumOff val="80000"/>
              <a:alpha val="9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2711158" y="3270013"/>
            <a:ext cx="3296832" cy="583324"/>
          </a:xfrm>
          <a:prstGeom prst="roundRect">
            <a:avLst/>
          </a:prstGeom>
          <a:solidFill>
            <a:schemeClr val="tx2">
              <a:lumMod val="20000"/>
              <a:lumOff val="80000"/>
              <a:alpha val="9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External Merge Algorithm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37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3" grpId="0" animBg="1"/>
      <p:bldP spid="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88780" y="-22510"/>
              <a:ext cx="31984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11  &gt;  Section 1  &gt;  External Merge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25" name="Can 24"/>
          <p:cNvSpPr/>
          <p:nvPr/>
        </p:nvSpPr>
        <p:spPr>
          <a:xfrm>
            <a:off x="2600324" y="1793054"/>
            <a:ext cx="3457575" cy="4190049"/>
          </a:xfrm>
          <a:prstGeom prst="can">
            <a:avLst>
              <a:gd name="adj" fmla="val 13065"/>
            </a:avLst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9" name="Rounded Rectangle 28"/>
          <p:cNvSpPr/>
          <p:nvPr/>
        </p:nvSpPr>
        <p:spPr>
          <a:xfrm>
            <a:off x="2699249" y="2544333"/>
            <a:ext cx="3296832" cy="58332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4903242" y="2635940"/>
            <a:ext cx="954107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20,31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2699248" y="3270133"/>
            <a:ext cx="3296833" cy="58332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3874072" y="3361740"/>
            <a:ext cx="954107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23,24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903217" y="3361740"/>
            <a:ext cx="954107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25,30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2680694" y="4221466"/>
            <a:ext cx="3296833" cy="110906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3886022" y="6085469"/>
            <a:ext cx="886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+mj-lt"/>
              </a:rPr>
              <a:t>Disk</a:t>
            </a:r>
            <a:endParaRPr lang="en-US" sz="3200" dirty="0">
              <a:latin typeface="+mj-lt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7474137" y="1397064"/>
            <a:ext cx="4259923" cy="2456273"/>
            <a:chOff x="7403799" y="1406844"/>
            <a:chExt cx="4259923" cy="2456273"/>
          </a:xfrm>
        </p:grpSpPr>
        <p:grpSp>
          <p:nvGrpSpPr>
            <p:cNvPr id="19" name="Group 18"/>
            <p:cNvGrpSpPr/>
            <p:nvPr/>
          </p:nvGrpSpPr>
          <p:grpSpPr>
            <a:xfrm>
              <a:off x="7403799" y="1406844"/>
              <a:ext cx="4259923" cy="2456273"/>
              <a:chOff x="7466322" y="1027906"/>
              <a:chExt cx="4259923" cy="2456273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7466322" y="1027906"/>
                <a:ext cx="4252691" cy="244050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sz="3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7769912" y="1969081"/>
                <a:ext cx="3956333" cy="1515098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7624243" y="1210562"/>
                <a:ext cx="19684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Main Memory</a:t>
                </a:r>
                <a:endParaRPr lang="en-US" sz="2400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7836450" y="1989610"/>
                <a:ext cx="9535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smtClean="0"/>
                  <a:t>Buffer</a:t>
                </a:r>
                <a:endParaRPr lang="en-US" sz="2400"/>
              </a:p>
            </p:txBody>
          </p:sp>
        </p:grpSp>
        <p:sp>
          <p:nvSpPr>
            <p:cNvPr id="46" name="Rounded Rectangle 45"/>
            <p:cNvSpPr/>
            <p:nvPr/>
          </p:nvSpPr>
          <p:spPr>
            <a:xfrm>
              <a:off x="7843740" y="3009498"/>
              <a:ext cx="1127270" cy="57299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9055124" y="3009498"/>
              <a:ext cx="1127270" cy="57299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10266508" y="3009498"/>
              <a:ext cx="1127270" cy="57299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Right Arrow 52"/>
          <p:cNvSpPr/>
          <p:nvPr/>
        </p:nvSpPr>
        <p:spPr>
          <a:xfrm>
            <a:off x="6244417" y="3067170"/>
            <a:ext cx="1461477" cy="36202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ight Arrow 53"/>
          <p:cNvSpPr/>
          <p:nvPr/>
        </p:nvSpPr>
        <p:spPr>
          <a:xfrm rot="9359953">
            <a:off x="6093202" y="4265976"/>
            <a:ext cx="1767818" cy="36202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0423428" y="3095788"/>
            <a:ext cx="954106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5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212043" y="3088228"/>
            <a:ext cx="954107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22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804161" y="4305052"/>
            <a:ext cx="954106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1,2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7343335" y="4705162"/>
                <a:ext cx="4528234" cy="138499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+mj-lt"/>
                  </a:rPr>
                  <a:t>We know that F</a:t>
                </a:r>
                <a:r>
                  <a:rPr lang="en-US" sz="2800" baseline="-25000" dirty="0" smtClean="0">
                    <a:latin typeface="+mj-lt"/>
                  </a:rPr>
                  <a:t>2</a:t>
                </a:r>
                <a:r>
                  <a:rPr lang="en-US" sz="2800" dirty="0" smtClean="0">
                    <a:latin typeface="+mj-lt"/>
                  </a:rPr>
                  <a:t> only contains values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≥</m:t>
                    </m:r>
                  </m:oMath>
                </a14:m>
                <a:r>
                  <a:rPr lang="en-US" sz="2800" dirty="0" smtClean="0">
                    <a:latin typeface="+mj-lt"/>
                  </a:rPr>
                  <a:t> 22… so we should load from F</a:t>
                </a:r>
                <a:r>
                  <a:rPr lang="en-US" sz="2800" baseline="-25000" dirty="0" smtClean="0">
                    <a:latin typeface="+mj-lt"/>
                  </a:rPr>
                  <a:t>1</a:t>
                </a:r>
                <a:r>
                  <a:rPr lang="en-US" sz="2800" dirty="0" smtClean="0">
                    <a:latin typeface="+mj-lt"/>
                  </a:rPr>
                  <a:t>!</a:t>
                </a:r>
                <a:endParaRPr lang="en-US" sz="28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3335" y="4705162"/>
                <a:ext cx="4528234" cy="138499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601056" y="2653008"/>
            <a:ext cx="1835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Input:</a:t>
            </a:r>
          </a:p>
          <a:p>
            <a:r>
              <a:rPr lang="en-US" sz="2400" dirty="0" smtClean="0">
                <a:latin typeface="+mj-lt"/>
              </a:rPr>
              <a:t>Two sorted files</a:t>
            </a:r>
            <a:endParaRPr lang="en-US" sz="2400" dirty="0">
              <a:latin typeface="+mj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01056" y="4130206"/>
            <a:ext cx="1835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Output:</a:t>
            </a:r>
          </a:p>
          <a:p>
            <a:r>
              <a:rPr lang="en-US" sz="2400" dirty="0" smtClean="0">
                <a:latin typeface="+mj-lt"/>
              </a:rPr>
              <a:t>One </a:t>
            </a:r>
            <a:r>
              <a:rPr lang="en-US" sz="2400" i="1" dirty="0" smtClean="0">
                <a:latin typeface="+mj-lt"/>
              </a:rPr>
              <a:t>merged</a:t>
            </a:r>
            <a:r>
              <a:rPr lang="en-US" sz="2400" dirty="0" smtClean="0">
                <a:latin typeface="+mj-lt"/>
              </a:rPr>
              <a:t> sorted file</a:t>
            </a:r>
            <a:endParaRPr lang="en-US" sz="2400" dirty="0">
              <a:latin typeface="+mj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216639" y="2672604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F</a:t>
            </a:r>
            <a:r>
              <a:rPr lang="en-US" b="1" baseline="-25000" dirty="0" smtClean="0">
                <a:latin typeface="+mj-lt"/>
              </a:rPr>
              <a:t>1</a:t>
            </a:r>
            <a:endParaRPr lang="en-US" b="1" baseline="-25000" dirty="0"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216226" y="3361740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F</a:t>
            </a:r>
            <a:r>
              <a:rPr lang="en-US" b="1" baseline="-25000" dirty="0">
                <a:latin typeface="+mj-lt"/>
              </a:rPr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874097" y="2635940"/>
            <a:ext cx="954082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7,11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2711158" y="3267352"/>
            <a:ext cx="3296832" cy="583324"/>
          </a:xfrm>
          <a:prstGeom prst="roundRect">
            <a:avLst/>
          </a:prstGeom>
          <a:solidFill>
            <a:schemeClr val="tx2">
              <a:lumMod val="20000"/>
              <a:lumOff val="80000"/>
              <a:alpha val="9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2711158" y="2550179"/>
            <a:ext cx="3296832" cy="583324"/>
          </a:xfrm>
          <a:prstGeom prst="roundRect">
            <a:avLst/>
          </a:prstGeom>
          <a:solidFill>
            <a:schemeClr val="tx2">
              <a:lumMod val="20000"/>
              <a:lumOff val="80000"/>
              <a:alpha val="9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External Merge Algorithm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05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0.33958 0.0666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79" y="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3" grpId="0" animBg="1"/>
      <p:bldP spid="4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88780" y="-22510"/>
              <a:ext cx="31984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11  &gt;  Section 1  &gt;  External Merge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25" name="Can 24"/>
          <p:cNvSpPr/>
          <p:nvPr/>
        </p:nvSpPr>
        <p:spPr>
          <a:xfrm>
            <a:off x="2600324" y="1793054"/>
            <a:ext cx="3457575" cy="4190049"/>
          </a:xfrm>
          <a:prstGeom prst="can">
            <a:avLst>
              <a:gd name="adj" fmla="val 13065"/>
            </a:avLst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9" name="Rounded Rectangle 28"/>
          <p:cNvSpPr/>
          <p:nvPr/>
        </p:nvSpPr>
        <p:spPr>
          <a:xfrm>
            <a:off x="2699249" y="2544333"/>
            <a:ext cx="3296832" cy="58332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4903242" y="2635940"/>
            <a:ext cx="954107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20,31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2699248" y="3270133"/>
            <a:ext cx="3296833" cy="58332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3874072" y="3361740"/>
            <a:ext cx="954107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23,24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903217" y="3361740"/>
            <a:ext cx="954107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25,30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2680694" y="4221466"/>
            <a:ext cx="3296833" cy="110906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3886022" y="6085469"/>
            <a:ext cx="886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+mj-lt"/>
              </a:rPr>
              <a:t>Disk</a:t>
            </a:r>
            <a:endParaRPr lang="en-US" sz="3200" dirty="0">
              <a:latin typeface="+mj-lt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7474137" y="1397064"/>
            <a:ext cx="4259923" cy="2456273"/>
            <a:chOff x="7403799" y="1406844"/>
            <a:chExt cx="4259923" cy="2456273"/>
          </a:xfrm>
        </p:grpSpPr>
        <p:grpSp>
          <p:nvGrpSpPr>
            <p:cNvPr id="19" name="Group 18"/>
            <p:cNvGrpSpPr/>
            <p:nvPr/>
          </p:nvGrpSpPr>
          <p:grpSpPr>
            <a:xfrm>
              <a:off x="7403799" y="1406844"/>
              <a:ext cx="4259923" cy="2456273"/>
              <a:chOff x="7466322" y="1027906"/>
              <a:chExt cx="4259923" cy="2456273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7466322" y="1027906"/>
                <a:ext cx="4252691" cy="244050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sz="3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7769912" y="1969081"/>
                <a:ext cx="3956333" cy="1515098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7624243" y="1210562"/>
                <a:ext cx="19684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Main Memory</a:t>
                </a:r>
                <a:endParaRPr lang="en-US" sz="2400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7836450" y="1989610"/>
                <a:ext cx="9535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smtClean="0"/>
                  <a:t>Buffer</a:t>
                </a:r>
                <a:endParaRPr lang="en-US" sz="2400"/>
              </a:p>
            </p:txBody>
          </p:sp>
        </p:grpSp>
        <p:sp>
          <p:nvSpPr>
            <p:cNvPr id="46" name="Rounded Rectangle 45"/>
            <p:cNvSpPr/>
            <p:nvPr/>
          </p:nvSpPr>
          <p:spPr>
            <a:xfrm>
              <a:off x="7843740" y="3009498"/>
              <a:ext cx="1127270" cy="57299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9055124" y="3009498"/>
              <a:ext cx="1127270" cy="57299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10266508" y="3009498"/>
              <a:ext cx="1127270" cy="57299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Right Arrow 52"/>
          <p:cNvSpPr/>
          <p:nvPr/>
        </p:nvSpPr>
        <p:spPr>
          <a:xfrm>
            <a:off x="6244417" y="3067170"/>
            <a:ext cx="1461477" cy="36202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ight Arrow 53"/>
          <p:cNvSpPr/>
          <p:nvPr/>
        </p:nvSpPr>
        <p:spPr>
          <a:xfrm rot="9359953">
            <a:off x="6093202" y="4265976"/>
            <a:ext cx="1767818" cy="36202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0423428" y="3095788"/>
            <a:ext cx="954106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5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212043" y="3088228"/>
            <a:ext cx="954107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22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804161" y="4305052"/>
            <a:ext cx="954106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1,2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1056" y="2653008"/>
            <a:ext cx="1835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Input:</a:t>
            </a:r>
          </a:p>
          <a:p>
            <a:r>
              <a:rPr lang="en-US" sz="2400" dirty="0" smtClean="0">
                <a:latin typeface="+mj-lt"/>
              </a:rPr>
              <a:t>Two sorted files</a:t>
            </a:r>
            <a:endParaRPr lang="en-US" sz="2400" dirty="0">
              <a:latin typeface="+mj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01056" y="4130206"/>
            <a:ext cx="1835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Output:</a:t>
            </a:r>
          </a:p>
          <a:p>
            <a:r>
              <a:rPr lang="en-US" sz="2400" dirty="0" smtClean="0">
                <a:latin typeface="+mj-lt"/>
              </a:rPr>
              <a:t>One </a:t>
            </a:r>
            <a:r>
              <a:rPr lang="en-US" sz="2400" i="1" dirty="0" smtClean="0">
                <a:latin typeface="+mj-lt"/>
              </a:rPr>
              <a:t>merged</a:t>
            </a:r>
            <a:r>
              <a:rPr lang="en-US" sz="2400" dirty="0" smtClean="0">
                <a:latin typeface="+mj-lt"/>
              </a:rPr>
              <a:t> sorted file</a:t>
            </a:r>
            <a:endParaRPr lang="en-US" sz="2400" dirty="0">
              <a:latin typeface="+mj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216639" y="2672604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F</a:t>
            </a:r>
            <a:r>
              <a:rPr lang="en-US" b="1" baseline="-25000" dirty="0" smtClean="0">
                <a:latin typeface="+mj-lt"/>
              </a:rPr>
              <a:t>1</a:t>
            </a:r>
            <a:endParaRPr lang="en-US" b="1" baseline="-25000" dirty="0"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216226" y="3361740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F</a:t>
            </a:r>
            <a:r>
              <a:rPr lang="en-US" b="1" baseline="-25000" dirty="0">
                <a:latin typeface="+mj-lt"/>
              </a:rPr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000672" y="3095788"/>
            <a:ext cx="954082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7,11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External Merge Algorithm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56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88780" y="-22510"/>
              <a:ext cx="31984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11  &gt;  Section 1  &gt;  External Merge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25" name="Can 24"/>
          <p:cNvSpPr/>
          <p:nvPr/>
        </p:nvSpPr>
        <p:spPr>
          <a:xfrm>
            <a:off x="2600324" y="1793054"/>
            <a:ext cx="3457575" cy="4190049"/>
          </a:xfrm>
          <a:prstGeom prst="can">
            <a:avLst>
              <a:gd name="adj" fmla="val 13065"/>
            </a:avLst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9" name="Rounded Rectangle 28"/>
          <p:cNvSpPr/>
          <p:nvPr/>
        </p:nvSpPr>
        <p:spPr>
          <a:xfrm>
            <a:off x="2699249" y="2544333"/>
            <a:ext cx="3296832" cy="58332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4903242" y="2635940"/>
            <a:ext cx="954107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20,31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2699248" y="3270133"/>
            <a:ext cx="3296833" cy="58332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3874072" y="3361740"/>
            <a:ext cx="954107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23,24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903217" y="3361740"/>
            <a:ext cx="954107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25,30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2680694" y="4221466"/>
            <a:ext cx="3296833" cy="110906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3886022" y="6085469"/>
            <a:ext cx="886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+mj-lt"/>
              </a:rPr>
              <a:t>Disk</a:t>
            </a:r>
            <a:endParaRPr lang="en-US" sz="3200" dirty="0">
              <a:latin typeface="+mj-lt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7474137" y="1397064"/>
            <a:ext cx="4259923" cy="2456273"/>
            <a:chOff x="7403799" y="1406844"/>
            <a:chExt cx="4259923" cy="2456273"/>
          </a:xfrm>
        </p:grpSpPr>
        <p:grpSp>
          <p:nvGrpSpPr>
            <p:cNvPr id="19" name="Group 18"/>
            <p:cNvGrpSpPr/>
            <p:nvPr/>
          </p:nvGrpSpPr>
          <p:grpSpPr>
            <a:xfrm>
              <a:off x="7403799" y="1406844"/>
              <a:ext cx="4259923" cy="2456273"/>
              <a:chOff x="7466322" y="1027906"/>
              <a:chExt cx="4259923" cy="2456273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7466322" y="1027906"/>
                <a:ext cx="4252691" cy="244050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sz="3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7769912" y="1969081"/>
                <a:ext cx="3956333" cy="1515098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7624243" y="1210562"/>
                <a:ext cx="19684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Main Memory</a:t>
                </a:r>
                <a:endParaRPr lang="en-US" sz="2400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7836450" y="1989610"/>
                <a:ext cx="9535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smtClean="0"/>
                  <a:t>Buffer</a:t>
                </a:r>
                <a:endParaRPr lang="en-US" sz="2400"/>
              </a:p>
            </p:txBody>
          </p:sp>
        </p:grpSp>
        <p:sp>
          <p:nvSpPr>
            <p:cNvPr id="46" name="Rounded Rectangle 45"/>
            <p:cNvSpPr/>
            <p:nvPr/>
          </p:nvSpPr>
          <p:spPr>
            <a:xfrm>
              <a:off x="7843740" y="3009498"/>
              <a:ext cx="1127270" cy="57299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9055124" y="3009498"/>
              <a:ext cx="1127270" cy="57299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10266508" y="3009498"/>
              <a:ext cx="1127270" cy="57299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Right Arrow 52"/>
          <p:cNvSpPr/>
          <p:nvPr/>
        </p:nvSpPr>
        <p:spPr>
          <a:xfrm>
            <a:off x="6244417" y="3067170"/>
            <a:ext cx="1461477" cy="36202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ight Arrow 53"/>
          <p:cNvSpPr/>
          <p:nvPr/>
        </p:nvSpPr>
        <p:spPr>
          <a:xfrm rot="9359953">
            <a:off x="6093202" y="4265976"/>
            <a:ext cx="1767818" cy="36202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0423428" y="3095788"/>
            <a:ext cx="954106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5,7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212043" y="3088228"/>
            <a:ext cx="954107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22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804161" y="4305052"/>
            <a:ext cx="954106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1,2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1056" y="2653008"/>
            <a:ext cx="1835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Input:</a:t>
            </a:r>
          </a:p>
          <a:p>
            <a:r>
              <a:rPr lang="en-US" sz="2400" dirty="0" smtClean="0">
                <a:latin typeface="+mj-lt"/>
              </a:rPr>
              <a:t>Two sorted files</a:t>
            </a:r>
            <a:endParaRPr lang="en-US" sz="2400" dirty="0">
              <a:latin typeface="+mj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01056" y="4130206"/>
            <a:ext cx="1835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Output:</a:t>
            </a:r>
          </a:p>
          <a:p>
            <a:r>
              <a:rPr lang="en-US" sz="2400" dirty="0" smtClean="0">
                <a:latin typeface="+mj-lt"/>
              </a:rPr>
              <a:t>One </a:t>
            </a:r>
            <a:r>
              <a:rPr lang="en-US" sz="2400" i="1" dirty="0" smtClean="0">
                <a:latin typeface="+mj-lt"/>
              </a:rPr>
              <a:t>merged</a:t>
            </a:r>
            <a:r>
              <a:rPr lang="en-US" sz="2400" dirty="0" smtClean="0">
                <a:latin typeface="+mj-lt"/>
              </a:rPr>
              <a:t> sorted file</a:t>
            </a:r>
            <a:endParaRPr lang="en-US" sz="2400" dirty="0">
              <a:latin typeface="+mj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216639" y="2672604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F</a:t>
            </a:r>
            <a:r>
              <a:rPr lang="en-US" b="1" baseline="-25000" dirty="0" smtClean="0">
                <a:latin typeface="+mj-lt"/>
              </a:rPr>
              <a:t>1</a:t>
            </a:r>
            <a:endParaRPr lang="en-US" b="1" baseline="-25000" dirty="0"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216226" y="3361740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F</a:t>
            </a:r>
            <a:r>
              <a:rPr lang="en-US" b="1" baseline="-25000" dirty="0">
                <a:latin typeface="+mj-lt"/>
              </a:rPr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000672" y="3095788"/>
            <a:ext cx="954082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11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External Merge Algorithm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6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44444E-6 L -0.54088 0.175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44" y="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88780" y="-22510"/>
              <a:ext cx="31984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11  &gt;  Section 1  &gt;  External Merge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25" name="Can 24"/>
          <p:cNvSpPr/>
          <p:nvPr/>
        </p:nvSpPr>
        <p:spPr>
          <a:xfrm>
            <a:off x="2600324" y="1793054"/>
            <a:ext cx="3457575" cy="4190049"/>
          </a:xfrm>
          <a:prstGeom prst="can">
            <a:avLst>
              <a:gd name="adj" fmla="val 13065"/>
            </a:avLst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9" name="Rounded Rectangle 28"/>
          <p:cNvSpPr/>
          <p:nvPr/>
        </p:nvSpPr>
        <p:spPr>
          <a:xfrm>
            <a:off x="2699249" y="2544333"/>
            <a:ext cx="3296832" cy="58332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4903242" y="2635940"/>
            <a:ext cx="954107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20,31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2699248" y="3270133"/>
            <a:ext cx="3296833" cy="58332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3874072" y="3361740"/>
            <a:ext cx="954107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23,24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903217" y="3361740"/>
            <a:ext cx="954107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25,30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2680694" y="4221466"/>
            <a:ext cx="3296833" cy="110906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3886022" y="6085469"/>
            <a:ext cx="886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+mj-lt"/>
              </a:rPr>
              <a:t>Disk</a:t>
            </a:r>
            <a:endParaRPr lang="en-US" sz="3200" dirty="0">
              <a:latin typeface="+mj-lt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7474137" y="1397064"/>
            <a:ext cx="4259923" cy="2456273"/>
            <a:chOff x="7403799" y="1406844"/>
            <a:chExt cx="4259923" cy="2456273"/>
          </a:xfrm>
        </p:grpSpPr>
        <p:grpSp>
          <p:nvGrpSpPr>
            <p:cNvPr id="19" name="Group 18"/>
            <p:cNvGrpSpPr/>
            <p:nvPr/>
          </p:nvGrpSpPr>
          <p:grpSpPr>
            <a:xfrm>
              <a:off x="7403799" y="1406844"/>
              <a:ext cx="4259923" cy="2456273"/>
              <a:chOff x="7466322" y="1027906"/>
              <a:chExt cx="4259923" cy="2456273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7466322" y="1027906"/>
                <a:ext cx="4252691" cy="244050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sz="3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7769912" y="1969081"/>
                <a:ext cx="3956333" cy="1515098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7624243" y="1210562"/>
                <a:ext cx="19684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Main Memory</a:t>
                </a:r>
                <a:endParaRPr lang="en-US" sz="2400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7836450" y="1989610"/>
                <a:ext cx="9535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smtClean="0"/>
                  <a:t>Buffer</a:t>
                </a:r>
                <a:endParaRPr lang="en-US" sz="2400"/>
              </a:p>
            </p:txBody>
          </p:sp>
        </p:grpSp>
        <p:sp>
          <p:nvSpPr>
            <p:cNvPr id="46" name="Rounded Rectangle 45"/>
            <p:cNvSpPr/>
            <p:nvPr/>
          </p:nvSpPr>
          <p:spPr>
            <a:xfrm>
              <a:off x="7843740" y="3009498"/>
              <a:ext cx="1127270" cy="57299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9055124" y="3009498"/>
              <a:ext cx="1127270" cy="57299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10266508" y="3009498"/>
              <a:ext cx="1127270" cy="57299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Right Arrow 52"/>
          <p:cNvSpPr/>
          <p:nvPr/>
        </p:nvSpPr>
        <p:spPr>
          <a:xfrm>
            <a:off x="6244417" y="3067170"/>
            <a:ext cx="1461477" cy="36202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ight Arrow 53"/>
          <p:cNvSpPr/>
          <p:nvPr/>
        </p:nvSpPr>
        <p:spPr>
          <a:xfrm rot="9359953">
            <a:off x="6093202" y="4265976"/>
            <a:ext cx="1767818" cy="36202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852057" y="4318115"/>
            <a:ext cx="954106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5,7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212043" y="3088228"/>
            <a:ext cx="954107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22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804161" y="4305052"/>
            <a:ext cx="954106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1,2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1056" y="2653008"/>
            <a:ext cx="1835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Input:</a:t>
            </a:r>
          </a:p>
          <a:p>
            <a:r>
              <a:rPr lang="en-US" sz="2400" dirty="0" smtClean="0">
                <a:latin typeface="+mj-lt"/>
              </a:rPr>
              <a:t>Two sorted files</a:t>
            </a:r>
            <a:endParaRPr lang="en-US" sz="2400" dirty="0">
              <a:latin typeface="+mj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01056" y="4130206"/>
            <a:ext cx="1835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Output:</a:t>
            </a:r>
          </a:p>
          <a:p>
            <a:r>
              <a:rPr lang="en-US" sz="2400" dirty="0" smtClean="0">
                <a:latin typeface="+mj-lt"/>
              </a:rPr>
              <a:t>One </a:t>
            </a:r>
            <a:r>
              <a:rPr lang="en-US" sz="2400" i="1" dirty="0" smtClean="0">
                <a:latin typeface="+mj-lt"/>
              </a:rPr>
              <a:t>merged</a:t>
            </a:r>
            <a:r>
              <a:rPr lang="en-US" sz="2400" dirty="0" smtClean="0">
                <a:latin typeface="+mj-lt"/>
              </a:rPr>
              <a:t> sorted file</a:t>
            </a:r>
            <a:endParaRPr lang="en-US" sz="2400" dirty="0">
              <a:latin typeface="+mj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216639" y="2672604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F</a:t>
            </a:r>
            <a:r>
              <a:rPr lang="en-US" b="1" baseline="-25000" dirty="0" smtClean="0">
                <a:latin typeface="+mj-lt"/>
              </a:rPr>
              <a:t>1</a:t>
            </a:r>
            <a:endParaRPr lang="en-US" b="1" baseline="-25000" dirty="0"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216226" y="3361740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F</a:t>
            </a:r>
            <a:r>
              <a:rPr lang="en-US" b="1" baseline="-25000" dirty="0">
                <a:latin typeface="+mj-lt"/>
              </a:rPr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000672" y="3095788"/>
            <a:ext cx="954082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11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External Merge Algorithm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7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0.19766 -0.003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83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88780" y="-22510"/>
              <a:ext cx="31984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11  &gt;  Section 1  &gt;  External Merge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25" name="Can 24"/>
          <p:cNvSpPr/>
          <p:nvPr/>
        </p:nvSpPr>
        <p:spPr>
          <a:xfrm>
            <a:off x="2600324" y="1793054"/>
            <a:ext cx="3457575" cy="4190049"/>
          </a:xfrm>
          <a:prstGeom prst="can">
            <a:avLst>
              <a:gd name="adj" fmla="val 13065"/>
            </a:avLst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9" name="Rounded Rectangle 28"/>
          <p:cNvSpPr/>
          <p:nvPr/>
        </p:nvSpPr>
        <p:spPr>
          <a:xfrm>
            <a:off x="2699249" y="2544333"/>
            <a:ext cx="3296832" cy="58332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2699248" y="3270133"/>
            <a:ext cx="3296833" cy="58332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3874072" y="3361740"/>
            <a:ext cx="954107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23,24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903217" y="3361740"/>
            <a:ext cx="954107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25,30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2680694" y="4221466"/>
            <a:ext cx="3296833" cy="110906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3886022" y="6085469"/>
            <a:ext cx="886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+mj-lt"/>
              </a:rPr>
              <a:t>Disk</a:t>
            </a:r>
            <a:endParaRPr lang="en-US" sz="3200" dirty="0">
              <a:latin typeface="+mj-lt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7474137" y="1397064"/>
            <a:ext cx="4259923" cy="2456273"/>
            <a:chOff x="7403799" y="1406844"/>
            <a:chExt cx="4259923" cy="2456273"/>
          </a:xfrm>
        </p:grpSpPr>
        <p:grpSp>
          <p:nvGrpSpPr>
            <p:cNvPr id="19" name="Group 18"/>
            <p:cNvGrpSpPr/>
            <p:nvPr/>
          </p:nvGrpSpPr>
          <p:grpSpPr>
            <a:xfrm>
              <a:off x="7403799" y="1406844"/>
              <a:ext cx="4259923" cy="2456273"/>
              <a:chOff x="7466322" y="1027906"/>
              <a:chExt cx="4259923" cy="2456273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7466322" y="1027906"/>
                <a:ext cx="4252691" cy="244050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sz="3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7769912" y="1969081"/>
                <a:ext cx="3956333" cy="1515098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7624243" y="1210562"/>
                <a:ext cx="19684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Main Memory</a:t>
                </a:r>
                <a:endParaRPr lang="en-US" sz="2400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7836450" y="1989610"/>
                <a:ext cx="9535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smtClean="0"/>
                  <a:t>Buffer</a:t>
                </a:r>
                <a:endParaRPr lang="en-US" sz="2400"/>
              </a:p>
            </p:txBody>
          </p:sp>
        </p:grpSp>
        <p:sp>
          <p:nvSpPr>
            <p:cNvPr id="46" name="Rounded Rectangle 45"/>
            <p:cNvSpPr/>
            <p:nvPr/>
          </p:nvSpPr>
          <p:spPr>
            <a:xfrm>
              <a:off x="7843740" y="3009498"/>
              <a:ext cx="1127270" cy="57299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9055124" y="3009498"/>
              <a:ext cx="1127270" cy="57299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10266508" y="3009498"/>
              <a:ext cx="1127270" cy="57299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Right Arrow 52"/>
          <p:cNvSpPr/>
          <p:nvPr/>
        </p:nvSpPr>
        <p:spPr>
          <a:xfrm>
            <a:off x="6244417" y="3067170"/>
            <a:ext cx="1461477" cy="36202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ight Arrow 53"/>
          <p:cNvSpPr/>
          <p:nvPr/>
        </p:nvSpPr>
        <p:spPr>
          <a:xfrm rot="9359953">
            <a:off x="6093202" y="4265976"/>
            <a:ext cx="1767818" cy="36202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852057" y="4318115"/>
            <a:ext cx="954106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5,7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212043" y="3088228"/>
            <a:ext cx="954107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22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804161" y="4305052"/>
            <a:ext cx="954106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1,2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1056" y="2653008"/>
            <a:ext cx="1835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Input:</a:t>
            </a:r>
          </a:p>
          <a:p>
            <a:r>
              <a:rPr lang="en-US" sz="2400" dirty="0" smtClean="0">
                <a:latin typeface="+mj-lt"/>
              </a:rPr>
              <a:t>Two sorted files</a:t>
            </a:r>
            <a:endParaRPr lang="en-US" sz="2400" dirty="0">
              <a:latin typeface="+mj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01056" y="4130206"/>
            <a:ext cx="1835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Output:</a:t>
            </a:r>
          </a:p>
          <a:p>
            <a:r>
              <a:rPr lang="en-US" sz="2400" dirty="0" smtClean="0">
                <a:latin typeface="+mj-lt"/>
              </a:rPr>
              <a:t>One </a:t>
            </a:r>
            <a:r>
              <a:rPr lang="en-US" sz="2400" i="1" dirty="0" smtClean="0">
                <a:latin typeface="+mj-lt"/>
              </a:rPr>
              <a:t>merged</a:t>
            </a:r>
            <a:r>
              <a:rPr lang="en-US" sz="2400" dirty="0" smtClean="0">
                <a:latin typeface="+mj-lt"/>
              </a:rPr>
              <a:t> sorted file</a:t>
            </a:r>
            <a:endParaRPr lang="en-US" sz="2400" dirty="0">
              <a:latin typeface="+mj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216639" y="2672604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F</a:t>
            </a:r>
            <a:r>
              <a:rPr lang="en-US" b="1" baseline="-25000" dirty="0" smtClean="0">
                <a:latin typeface="+mj-lt"/>
              </a:rPr>
              <a:t>1</a:t>
            </a:r>
            <a:endParaRPr lang="en-US" b="1" baseline="-25000" dirty="0"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216226" y="3361740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F</a:t>
            </a:r>
            <a:r>
              <a:rPr lang="en-US" b="1" baseline="-25000" dirty="0">
                <a:latin typeface="+mj-lt"/>
              </a:rPr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434293" y="3088228"/>
            <a:ext cx="954082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11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03242" y="2635940"/>
            <a:ext cx="954107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20,31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71991" y="4938321"/>
            <a:ext cx="31069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smtClean="0"/>
              <a:t>And so on…</a:t>
            </a:r>
            <a:endParaRPr lang="en-US" sz="4800"/>
          </a:p>
        </p:txBody>
      </p:sp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External Merge Algorithm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13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07407E-6 L 0.25364 0.064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82" y="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50210"/>
            <a:ext cx="8229600" cy="2336575"/>
          </a:xfrm>
        </p:spPr>
        <p:txBody>
          <a:bodyPr>
            <a:normAutofit/>
          </a:bodyPr>
          <a:lstStyle/>
          <a:p>
            <a:r>
              <a:rPr lang="en-US" dirty="0" smtClean="0"/>
              <a:t>We can merge </a:t>
            </a:r>
            <a:r>
              <a:rPr lang="en-US" dirty="0" smtClean="0"/>
              <a:t>2 lists </a:t>
            </a:r>
            <a:r>
              <a:rPr lang="en-US" dirty="0" smtClean="0"/>
              <a:t>of </a:t>
            </a:r>
            <a:r>
              <a:rPr lang="en-US" b="1" dirty="0" smtClean="0"/>
              <a:t>arbitrary </a:t>
            </a:r>
            <a:br>
              <a:rPr lang="en-US" b="1" dirty="0" smtClean="0"/>
            </a:br>
            <a:r>
              <a:rPr lang="en-US" b="1" dirty="0" smtClean="0"/>
              <a:t>length </a:t>
            </a:r>
            <a:r>
              <a:rPr lang="en-US" dirty="0" smtClean="0"/>
              <a:t>with </a:t>
            </a:r>
            <a:r>
              <a:rPr lang="en-US" i="1" dirty="0" smtClean="0"/>
              <a:t>only</a:t>
            </a:r>
            <a:r>
              <a:rPr lang="en-US" dirty="0" smtClean="0"/>
              <a:t> 3 buffer pages.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70081" y="2836995"/>
            <a:ext cx="7851838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457200"/>
            <a:r>
              <a:rPr lang="en-US" sz="4000" dirty="0">
                <a:solidFill>
                  <a:prstClr val="black"/>
                </a:solidFill>
                <a:latin typeface="+mj-lt"/>
              </a:rPr>
              <a:t>If l</a:t>
            </a:r>
            <a:r>
              <a:rPr lang="en-US" sz="4000" dirty="0" smtClean="0">
                <a:solidFill>
                  <a:prstClr val="black"/>
                </a:solidFill>
                <a:latin typeface="+mj-lt"/>
              </a:rPr>
              <a:t>ists </a:t>
            </a:r>
            <a:r>
              <a:rPr lang="en-US" sz="4000" dirty="0">
                <a:solidFill>
                  <a:prstClr val="black"/>
                </a:solidFill>
                <a:latin typeface="+mj-lt"/>
              </a:rPr>
              <a:t>of size </a:t>
            </a:r>
            <a:r>
              <a:rPr lang="en-US" sz="4000" dirty="0" smtClean="0">
                <a:solidFill>
                  <a:prstClr val="black"/>
                </a:solidFill>
                <a:latin typeface="+mj-lt"/>
              </a:rPr>
              <a:t>M and </a:t>
            </a:r>
            <a:r>
              <a:rPr lang="en-US" sz="4000" dirty="0">
                <a:solidFill>
                  <a:prstClr val="black"/>
                </a:solidFill>
                <a:latin typeface="+mj-lt"/>
              </a:rPr>
              <a:t>N</a:t>
            </a:r>
            <a:r>
              <a:rPr lang="en-US" sz="4000" dirty="0" smtClean="0">
                <a:solidFill>
                  <a:prstClr val="black"/>
                </a:solidFill>
                <a:latin typeface="+mj-lt"/>
              </a:rPr>
              <a:t>, </a:t>
            </a:r>
            <a:r>
              <a:rPr lang="en-US" sz="4000" dirty="0">
                <a:solidFill>
                  <a:prstClr val="black"/>
                </a:solidFill>
                <a:latin typeface="+mj-lt"/>
              </a:rPr>
              <a:t>then</a:t>
            </a:r>
          </a:p>
          <a:p>
            <a:pPr algn="ctr" defTabSz="457200"/>
            <a:r>
              <a:rPr lang="en-US" sz="4000" b="1" dirty="0">
                <a:solidFill>
                  <a:prstClr val="black"/>
                </a:solidFill>
                <a:latin typeface="+mj-lt"/>
              </a:rPr>
              <a:t>Cost:</a:t>
            </a:r>
            <a:r>
              <a:rPr lang="en-US" sz="40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4000" dirty="0" smtClean="0">
                <a:solidFill>
                  <a:prstClr val="black"/>
                </a:solidFill>
                <a:latin typeface="+mj-lt"/>
              </a:rPr>
              <a:t>2(M+N) IOs</a:t>
            </a:r>
          </a:p>
          <a:p>
            <a:pPr algn="ctr" defTabSz="457200"/>
            <a:r>
              <a:rPr lang="en-US" sz="4000" dirty="0" smtClean="0">
                <a:solidFill>
                  <a:prstClr val="black"/>
                </a:solidFill>
                <a:latin typeface="+mj-lt"/>
              </a:rPr>
              <a:t>Each page is read once, written once</a:t>
            </a:r>
            <a:endParaRPr lang="en-US" sz="40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64164" y="5660803"/>
            <a:ext cx="102636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sz="4000" dirty="0" smtClean="0">
                <a:solidFill>
                  <a:prstClr val="black"/>
                </a:solidFill>
              </a:rPr>
              <a:t>With B+1 buffer pages, can merge B lists. How?</a:t>
            </a:r>
            <a:endParaRPr lang="en-US" sz="4000" dirty="0">
              <a:solidFill>
                <a:prstClr val="black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8780" y="-22510"/>
              <a:ext cx="31984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11  &gt;  Section 1  &gt;  External Merge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157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endParaRPr lang="en-US" dirty="0" smtClean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+mj-lt"/>
              </a:rPr>
              <a:t>Midterm Review: This Friday!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+mj-lt"/>
              </a:rPr>
              <a:t>Project Part #2 is out. Implement </a:t>
            </a:r>
            <a:r>
              <a:rPr lang="en-US" dirty="0" smtClean="0">
                <a:latin typeface="+mj-lt"/>
              </a:rPr>
              <a:t>CLOCK!</a:t>
            </a:r>
            <a:endParaRPr lang="en-US" dirty="0" smtClean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+mj-lt"/>
              </a:rPr>
              <a:t>Midterm Material: Everything up to Buffer management.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latin typeface="+mj-lt"/>
              </a:rPr>
              <a:t>Today’s lecture is no fair game.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latin typeface="+mj-lt"/>
              </a:rPr>
              <a:t>Do not forget to go over the activities as well!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+mj-lt"/>
              </a:rPr>
              <a:t>Our usual Wednesday update</a:t>
            </a:r>
            <a:r>
              <a:rPr lang="mr-IN" dirty="0" smtClean="0">
                <a:latin typeface="+mj-lt"/>
              </a:rPr>
              <a:t>…</a:t>
            </a:r>
            <a:r>
              <a:rPr lang="en-US" dirty="0" smtClean="0">
                <a:latin typeface="+mj-lt"/>
              </a:rPr>
              <a:t>.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8780" y="-22510"/>
              <a:ext cx="9396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11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953" y="1319842"/>
            <a:ext cx="8743893" cy="540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37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. </a:t>
            </a:r>
            <a:r>
              <a:rPr lang="en-US" dirty="0" smtClean="0"/>
              <a:t>External Merge Sort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20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88780" y="-22510"/>
              <a:ext cx="18437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11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&gt;  Section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2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452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will learn about in this 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17578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dirty="0" smtClean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+mj-lt"/>
              </a:rPr>
              <a:t>External </a:t>
            </a:r>
            <a:r>
              <a:rPr lang="en-US" dirty="0" smtClean="0">
                <a:latin typeface="+mj-lt"/>
              </a:rPr>
              <a:t>merge </a:t>
            </a:r>
            <a:r>
              <a:rPr lang="en-US" dirty="0" smtClean="0">
                <a:latin typeface="+mj-lt"/>
              </a:rPr>
              <a:t>sort (2-way sort)</a:t>
            </a:r>
            <a:endParaRPr lang="en-US" dirty="0" smtClean="0">
              <a:latin typeface="+mj-lt"/>
            </a:endParaRPr>
          </a:p>
          <a:p>
            <a:pPr marL="514350" indent="-514350">
              <a:buAutoNum type="arabicPeriod"/>
            </a:pPr>
            <a:endParaRPr lang="en-US" dirty="0">
              <a:latin typeface="+mj-lt"/>
            </a:endParaRPr>
          </a:p>
          <a:p>
            <a:pPr marL="514350" indent="-514350">
              <a:buAutoNum type="arabicPeriod"/>
            </a:pPr>
            <a:r>
              <a:rPr lang="en-US" dirty="0" smtClean="0">
                <a:latin typeface="+mj-lt"/>
              </a:rPr>
              <a:t>External merge sort on larger files</a:t>
            </a:r>
          </a:p>
          <a:p>
            <a:pPr marL="514350" indent="-514350">
              <a:buAutoNum type="arabicPeriod"/>
            </a:pPr>
            <a:endParaRPr lang="en-US" dirty="0">
              <a:latin typeface="+mj-lt"/>
            </a:endParaRPr>
          </a:p>
          <a:p>
            <a:pPr marL="514350" indent="-514350">
              <a:buAutoNum type="arabicPeriod"/>
            </a:pPr>
            <a:r>
              <a:rPr lang="en-US" dirty="0" smtClean="0">
                <a:latin typeface="+mj-lt"/>
              </a:rPr>
              <a:t>Optimizations for sorting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88780" y="-22510"/>
              <a:ext cx="18437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11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&gt;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2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383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External </a:t>
            </a:r>
            <a:r>
              <a:rPr lang="en-US" dirty="0" smtClean="0"/>
              <a:t>Merge Algorithm</a:t>
            </a:r>
            <a:endParaRPr lang="en-US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199" y="1828800"/>
            <a:ext cx="11077575" cy="4495800"/>
          </a:xfrm>
          <a:noFill/>
          <a:ln/>
        </p:spPr>
        <p:txBody>
          <a:bodyPr>
            <a:normAutofit/>
          </a:bodyPr>
          <a:lstStyle/>
          <a:p>
            <a:r>
              <a:rPr lang="en-US" sz="3200" dirty="0" smtClean="0"/>
              <a:t>Suppose we want to merge two </a:t>
            </a:r>
            <a:r>
              <a:rPr lang="en-US" sz="3200" b="1" dirty="0" smtClean="0"/>
              <a:t>sorted</a:t>
            </a:r>
            <a:r>
              <a:rPr lang="en-US" sz="3200" dirty="0" smtClean="0"/>
              <a:t> files both much larger than main memory (i.e. the buffer)</a:t>
            </a:r>
          </a:p>
          <a:p>
            <a:endParaRPr lang="en-US" sz="3200" dirty="0"/>
          </a:p>
          <a:p>
            <a:r>
              <a:rPr lang="en-US" sz="3200" dirty="0" smtClean="0"/>
              <a:t>We can use the </a:t>
            </a:r>
            <a:r>
              <a:rPr lang="en-US" sz="3200" b="1" dirty="0" smtClean="0"/>
              <a:t>external merge algorithm</a:t>
            </a:r>
            <a:r>
              <a:rPr lang="en-US" sz="3200" dirty="0" smtClean="0"/>
              <a:t> to merge files of </a:t>
            </a:r>
            <a:r>
              <a:rPr lang="en-US" sz="3200" b="1" i="1" dirty="0" smtClean="0"/>
              <a:t>arbitrary length</a:t>
            </a:r>
            <a:r>
              <a:rPr lang="en-US" sz="3200" dirty="0" smtClean="0"/>
              <a:t> in </a:t>
            </a:r>
            <a:r>
              <a:rPr lang="en-US" sz="3200" b="1" dirty="0" smtClean="0"/>
              <a:t>2*(N+M) IO </a:t>
            </a:r>
            <a:r>
              <a:rPr lang="en-US" sz="3200" dirty="0" smtClean="0"/>
              <a:t>operations with only </a:t>
            </a:r>
            <a:r>
              <a:rPr lang="en-US" sz="3200" b="1" dirty="0" smtClean="0"/>
              <a:t>3 buffer pages</a:t>
            </a:r>
            <a:r>
              <a:rPr lang="en-US" sz="3200" dirty="0" smtClean="0"/>
              <a:t>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40987" y="5247382"/>
            <a:ext cx="7110026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black"/>
                </a:solidFill>
                <a:latin typeface="+mj-lt"/>
              </a:rPr>
              <a:t>Our first example of an “IO aware” algorithm / cost model</a:t>
            </a:r>
            <a:endParaRPr lang="en-US" sz="3200" dirty="0">
              <a:solidFill>
                <a:prstClr val="black"/>
              </a:solidFill>
              <a:latin typeface="+mj-l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35302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11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&gt;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2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&gt;  External Merge Sort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2535683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build="p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Why </a:t>
            </a:r>
            <a:r>
              <a:rPr lang="en-US" dirty="0" smtClean="0"/>
              <a:t>are Sort Algorithms Important?</a:t>
            </a:r>
            <a:endParaRPr lang="en-US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1828800"/>
            <a:ext cx="10515600" cy="4495800"/>
          </a:xfrm>
          <a:noFill/>
          <a:ln/>
        </p:spPr>
        <p:txBody>
          <a:bodyPr>
            <a:normAutofit/>
          </a:bodyPr>
          <a:lstStyle/>
          <a:p>
            <a:r>
              <a:rPr lang="en-US" sz="3200" dirty="0" smtClean="0"/>
              <a:t>Data </a:t>
            </a:r>
            <a:r>
              <a:rPr lang="en-US" sz="3200" dirty="0"/>
              <a:t>requested </a:t>
            </a:r>
            <a:r>
              <a:rPr lang="en-US" sz="3200" dirty="0" smtClean="0"/>
              <a:t>from DB in </a:t>
            </a:r>
            <a:r>
              <a:rPr lang="en-US" sz="3200" dirty="0"/>
              <a:t>sorted order </a:t>
            </a:r>
            <a:r>
              <a:rPr lang="en-US" sz="3200" dirty="0" smtClean="0"/>
              <a:t>is </a:t>
            </a:r>
            <a:r>
              <a:rPr lang="en-US" sz="3200" b="1" dirty="0" smtClean="0"/>
              <a:t>extremely common</a:t>
            </a:r>
            <a:endParaRPr lang="en-US" sz="3200" dirty="0"/>
          </a:p>
          <a:p>
            <a:pPr lvl="1">
              <a:buSzPct val="75000"/>
            </a:pPr>
            <a:r>
              <a:rPr lang="en-US" sz="2800" dirty="0"/>
              <a:t>e.g., find students in increasing</a:t>
            </a:r>
            <a:r>
              <a:rPr lang="en-US" sz="2800" dirty="0" smtClean="0"/>
              <a:t> GPA</a:t>
            </a:r>
            <a:r>
              <a:rPr lang="en-US" sz="2800" i="1" dirty="0" smtClean="0"/>
              <a:t> </a:t>
            </a:r>
            <a:r>
              <a:rPr lang="en-US" sz="2800" dirty="0" smtClean="0"/>
              <a:t>order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b="1" dirty="0" smtClean="0"/>
              <a:t>Why not just use quicksort in main memory??</a:t>
            </a:r>
          </a:p>
          <a:p>
            <a:pPr lvl="1"/>
            <a:r>
              <a:rPr lang="en-US" sz="2800" dirty="0" smtClean="0"/>
              <a:t>What about if we need to sort 1TB of data with 1GB of RAM…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540987" y="5525513"/>
            <a:ext cx="7110026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+mj-lt"/>
              </a:rPr>
              <a:t>A classic problem in computer science!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35302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11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&gt;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2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&gt;  External Merge Sort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2523798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build="p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reasons to sort…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083731" cy="43513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Sorting useful for eliminating </a:t>
            </a:r>
            <a:r>
              <a:rPr lang="en-US" sz="3200" i="1" dirty="0" smtClean="0"/>
              <a:t>duplicate copies </a:t>
            </a:r>
            <a:r>
              <a:rPr lang="en-US" sz="3200" dirty="0" smtClean="0"/>
              <a:t>in a collection of records (Why?)</a:t>
            </a:r>
          </a:p>
          <a:p>
            <a:endParaRPr lang="en-US" sz="3200" dirty="0"/>
          </a:p>
          <a:p>
            <a:r>
              <a:rPr lang="en-US" sz="3200" dirty="0" smtClean="0"/>
              <a:t>Sorting </a:t>
            </a:r>
            <a:r>
              <a:rPr lang="en-US" sz="3200" dirty="0"/>
              <a:t>is first step in </a:t>
            </a:r>
            <a:r>
              <a:rPr lang="en-US" sz="3200" i="1" dirty="0"/>
              <a:t>bulk loading </a:t>
            </a:r>
            <a:r>
              <a:rPr lang="en-US" sz="3200" dirty="0"/>
              <a:t>B+ tree index.</a:t>
            </a:r>
          </a:p>
          <a:p>
            <a:pPr marL="0" indent="0">
              <a:buNone/>
            </a:pPr>
            <a:endParaRPr lang="en-US" sz="3200" dirty="0" smtClean="0"/>
          </a:p>
          <a:p>
            <a:endParaRPr lang="en-US" sz="3200" i="1" dirty="0" smtClean="0"/>
          </a:p>
          <a:p>
            <a:r>
              <a:rPr lang="en-US" sz="3200" i="1" dirty="0" smtClean="0"/>
              <a:t>Sort-merge</a:t>
            </a:r>
            <a:r>
              <a:rPr lang="en-US" sz="3200" dirty="0" smtClean="0"/>
              <a:t> join algorithm involves sorting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21931" y="3416519"/>
            <a:ext cx="2736407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solidFill>
                  <a:prstClr val="black"/>
                </a:solidFill>
                <a:latin typeface="+mj-lt"/>
              </a:rPr>
              <a:t>Coming up…</a:t>
            </a:r>
            <a:endParaRPr lang="en-US" sz="3200" i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21931" y="5234682"/>
            <a:ext cx="2736407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solidFill>
                  <a:prstClr val="black"/>
                </a:solidFill>
                <a:latin typeface="+mj-lt"/>
              </a:rPr>
              <a:t>Coming up</a:t>
            </a:r>
            <a:r>
              <a:rPr lang="mr-IN" sz="3200" i="1" dirty="0" smtClean="0">
                <a:solidFill>
                  <a:prstClr val="black"/>
                </a:solidFill>
                <a:latin typeface="+mj-lt"/>
              </a:rPr>
              <a:t>…</a:t>
            </a:r>
            <a:endParaRPr lang="en-US" sz="3200" i="1" dirty="0">
              <a:solidFill>
                <a:prstClr val="black"/>
              </a:solidFill>
              <a:latin typeface="+mj-l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35302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11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&gt;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2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&gt;  External Merge Sort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881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people care?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3601" y="2391087"/>
            <a:ext cx="2032000" cy="3403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61743" y="6126163"/>
            <a:ext cx="478426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Calibri"/>
              </a:rPr>
              <a:t>Sort benchmark </a:t>
            </a: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bears 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his name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09876" y="1417639"/>
            <a:ext cx="63658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Calibri"/>
                <a:hlinkClick r:id="rId3"/>
              </a:rPr>
              <a:t>http://sortbenchmark.org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  <a:p>
            <a:pPr algn="ctr"/>
            <a:endParaRPr lang="en-US" sz="2800" dirty="0">
              <a:solidFill>
                <a:prstClr val="black"/>
              </a:solidFill>
              <a:latin typeface="Calibri"/>
            </a:endParaRPr>
          </a:p>
          <a:p>
            <a:pPr algn="ctr"/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88780" y="-22510"/>
              <a:ext cx="35302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11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&gt;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2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&gt;  External Merge Sort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364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79750"/>
            <a:ext cx="8229600" cy="1143000"/>
          </a:xfrm>
        </p:spPr>
        <p:txBody>
          <a:bodyPr/>
          <a:lstStyle/>
          <a:p>
            <a:r>
              <a:rPr lang="en-US" dirty="0" smtClean="0"/>
              <a:t>External Merge Sort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8780" y="-22510"/>
              <a:ext cx="35302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11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&gt;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2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&gt;  External Merge Sort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882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how do we sort big files?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Split into chunks small enough to </a:t>
            </a:r>
            <a:r>
              <a:rPr lang="en-US" b="1" dirty="0" smtClean="0"/>
              <a:t>sort in memory </a:t>
            </a:r>
            <a:r>
              <a:rPr lang="en-US" b="1" i="1" dirty="0" smtClean="0"/>
              <a:t>(“runs”)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Merge</a:t>
            </a:r>
            <a:r>
              <a:rPr lang="en-US" dirty="0" smtClean="0"/>
              <a:t> pairs (or groups) of runs </a:t>
            </a:r>
            <a:r>
              <a:rPr lang="en-US" b="1" i="1" dirty="0" smtClean="0"/>
              <a:t>using the external merge algorithm</a:t>
            </a:r>
          </a:p>
          <a:p>
            <a:pPr marL="514350" indent="-514350">
              <a:buFont typeface="+mj-lt"/>
              <a:buAutoNum type="arabicPeriod"/>
            </a:pPr>
            <a:endParaRPr lang="en-US" b="1" i="1" dirty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Keep merging</a:t>
            </a:r>
            <a:r>
              <a:rPr lang="en-US" dirty="0" smtClean="0"/>
              <a:t> the resulting runs </a:t>
            </a:r>
            <a:r>
              <a:rPr lang="en-US" b="1" i="1" dirty="0" smtClean="0"/>
              <a:t>(each time = a “pass”) </a:t>
            </a:r>
            <a:r>
              <a:rPr lang="en-US" dirty="0" smtClean="0"/>
              <a:t>until left with one sorted file!</a:t>
            </a:r>
            <a:endParaRPr lang="en-US" b="1" i="1" dirty="0" smtClean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8780" y="-22510"/>
              <a:ext cx="35302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11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&gt;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2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&gt;  External Merge Sort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602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an 24"/>
          <p:cNvSpPr/>
          <p:nvPr/>
        </p:nvSpPr>
        <p:spPr>
          <a:xfrm>
            <a:off x="2600324" y="2086678"/>
            <a:ext cx="3457575" cy="2556877"/>
          </a:xfrm>
          <a:prstGeom prst="can">
            <a:avLst>
              <a:gd name="adj" fmla="val 13065"/>
            </a:avLst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External Merge Sort </a:t>
            </a:r>
            <a:r>
              <a:rPr lang="en-US" dirty="0" smtClean="0"/>
              <a:t>Algorithm (2-way sort)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2699249" y="2851021"/>
            <a:ext cx="3296832" cy="12959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3874072" y="3655364"/>
            <a:ext cx="954107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27,24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903217" y="3655364"/>
            <a:ext cx="954132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3,1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82898" y="1734844"/>
            <a:ext cx="2295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Example: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b="1" dirty="0" smtClean="0">
                <a:latin typeface="+mj-lt"/>
              </a:rPr>
              <a:t>3 Buffer pages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b="1" dirty="0" smtClean="0">
                <a:latin typeface="+mj-lt"/>
              </a:rPr>
              <a:t>6-page file</a:t>
            </a:r>
            <a:endParaRPr lang="en-US" sz="2400" b="1" dirty="0">
              <a:latin typeface="+mj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799034" y="1691924"/>
            <a:ext cx="886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+mj-lt"/>
              </a:rPr>
              <a:t>Disk</a:t>
            </a:r>
            <a:endParaRPr lang="en-US" sz="3200" dirty="0">
              <a:latin typeface="+mj-lt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7474137" y="1690688"/>
            <a:ext cx="4259923" cy="2456273"/>
            <a:chOff x="7403799" y="1406844"/>
            <a:chExt cx="4259923" cy="2456273"/>
          </a:xfrm>
        </p:grpSpPr>
        <p:grpSp>
          <p:nvGrpSpPr>
            <p:cNvPr id="19" name="Group 18"/>
            <p:cNvGrpSpPr/>
            <p:nvPr/>
          </p:nvGrpSpPr>
          <p:grpSpPr>
            <a:xfrm>
              <a:off x="7403799" y="1406844"/>
              <a:ext cx="4259923" cy="2456273"/>
              <a:chOff x="7466322" y="1027906"/>
              <a:chExt cx="4259923" cy="2456273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7466322" y="1027906"/>
                <a:ext cx="4252691" cy="244050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sz="3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7769912" y="1969081"/>
                <a:ext cx="3956333" cy="1515098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7624243" y="1210562"/>
                <a:ext cx="19684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Main Memory</a:t>
                </a:r>
                <a:endParaRPr lang="en-US" sz="2400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7836450" y="1989610"/>
                <a:ext cx="9535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smtClean="0"/>
                  <a:t>Buffer</a:t>
                </a:r>
                <a:endParaRPr lang="en-US" sz="2400"/>
              </a:p>
            </p:txBody>
          </p:sp>
        </p:grpSp>
        <p:sp>
          <p:nvSpPr>
            <p:cNvPr id="46" name="Rounded Rectangle 45"/>
            <p:cNvSpPr/>
            <p:nvPr/>
          </p:nvSpPr>
          <p:spPr>
            <a:xfrm>
              <a:off x="7843740" y="3009498"/>
              <a:ext cx="1127270" cy="57299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9055124" y="3009498"/>
              <a:ext cx="1127270" cy="57299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10266508" y="3009498"/>
              <a:ext cx="1127270" cy="57299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Right Arrow 52"/>
          <p:cNvSpPr/>
          <p:nvPr/>
        </p:nvSpPr>
        <p:spPr>
          <a:xfrm>
            <a:off x="6187074" y="3205895"/>
            <a:ext cx="1461477" cy="36202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ight Arrow 53"/>
          <p:cNvSpPr/>
          <p:nvPr/>
        </p:nvSpPr>
        <p:spPr>
          <a:xfrm rot="10800000">
            <a:off x="6187073" y="3657050"/>
            <a:ext cx="1461478" cy="36202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2844927" y="3655364"/>
            <a:ext cx="954107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18,22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234822" y="3250646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F</a:t>
            </a:r>
            <a:endParaRPr lang="en-US" b="1" baseline="-25000" dirty="0">
              <a:latin typeface="+mj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844928" y="2929564"/>
            <a:ext cx="3012421" cy="400110"/>
            <a:chOff x="2844928" y="2635940"/>
            <a:chExt cx="3012421" cy="400110"/>
          </a:xfrm>
        </p:grpSpPr>
        <p:sp>
          <p:nvSpPr>
            <p:cNvPr id="31" name="TextBox 30"/>
            <p:cNvSpPr txBox="1"/>
            <p:nvPr/>
          </p:nvSpPr>
          <p:spPr>
            <a:xfrm>
              <a:off x="3874097" y="2635940"/>
              <a:ext cx="954082" cy="40011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33,12</a:t>
              </a:r>
              <a:endParaRPr lang="en-US" sz="20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903242" y="2635940"/>
              <a:ext cx="954107" cy="40011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55,31</a:t>
              </a:r>
              <a:endParaRPr lang="en-US" sz="20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844928" y="2635940"/>
              <a:ext cx="954106" cy="40011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44,10</a:t>
              </a:r>
              <a:endParaRPr lang="en-US" sz="20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</p:grpSp>
      <p:sp>
        <p:nvSpPr>
          <p:cNvPr id="38" name="Content Placeholder 2"/>
          <p:cNvSpPr>
            <a:spLocks noGrp="1"/>
          </p:cNvSpPr>
          <p:nvPr>
            <p:ph idx="1"/>
          </p:nvPr>
        </p:nvSpPr>
        <p:spPr>
          <a:xfrm>
            <a:off x="1218460" y="5217877"/>
            <a:ext cx="10515600" cy="54145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Split into chunks small enough to </a:t>
            </a:r>
            <a:r>
              <a:rPr lang="en-US" sz="3200" b="1" dirty="0" smtClean="0"/>
              <a:t>sort </a:t>
            </a:r>
            <a:r>
              <a:rPr lang="en-US" sz="3200" b="1" smtClean="0"/>
              <a:t>in memory</a:t>
            </a:r>
            <a:endParaRPr lang="en-US" sz="3200" b="1" dirty="0" smtClean="0"/>
          </a:p>
        </p:txBody>
      </p:sp>
      <p:grpSp>
        <p:nvGrpSpPr>
          <p:cNvPr id="33" name="Group 32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37" name="Rectangle 36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88780" y="-22510"/>
              <a:ext cx="35302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11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&gt;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2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&gt;  External Merge Sort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82898" y="3603573"/>
            <a:ext cx="1631615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+mj-lt"/>
              </a:rPr>
              <a:t>Orange file = unsorted</a:t>
            </a:r>
            <a:endParaRPr lang="en-US" sz="24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3347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an 24"/>
          <p:cNvSpPr/>
          <p:nvPr/>
        </p:nvSpPr>
        <p:spPr>
          <a:xfrm>
            <a:off x="2600324" y="2086678"/>
            <a:ext cx="3457575" cy="2556877"/>
          </a:xfrm>
          <a:prstGeom prst="can">
            <a:avLst>
              <a:gd name="adj" fmla="val 13065"/>
            </a:avLst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3" name="Rounded Rectangle 32"/>
          <p:cNvSpPr/>
          <p:nvPr/>
        </p:nvSpPr>
        <p:spPr>
          <a:xfrm>
            <a:off x="2697350" y="3567917"/>
            <a:ext cx="3296832" cy="5250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External Merge Sort </a:t>
            </a:r>
            <a:r>
              <a:rPr lang="en-US" dirty="0"/>
              <a:t>Algorithm (2-way sort)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2699249" y="2851021"/>
            <a:ext cx="3296832" cy="5250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3874072" y="3655364"/>
            <a:ext cx="954107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27,24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903217" y="3655364"/>
            <a:ext cx="954132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3,1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799034" y="1691924"/>
            <a:ext cx="886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+mj-lt"/>
              </a:rPr>
              <a:t>Disk</a:t>
            </a:r>
            <a:endParaRPr lang="en-US" sz="3200" dirty="0">
              <a:latin typeface="+mj-lt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7474137" y="1690688"/>
            <a:ext cx="4259923" cy="2456273"/>
            <a:chOff x="7403799" y="1406844"/>
            <a:chExt cx="4259923" cy="2456273"/>
          </a:xfrm>
        </p:grpSpPr>
        <p:grpSp>
          <p:nvGrpSpPr>
            <p:cNvPr id="19" name="Group 18"/>
            <p:cNvGrpSpPr/>
            <p:nvPr/>
          </p:nvGrpSpPr>
          <p:grpSpPr>
            <a:xfrm>
              <a:off x="7403799" y="1406844"/>
              <a:ext cx="4259923" cy="2456273"/>
              <a:chOff x="7466322" y="1027906"/>
              <a:chExt cx="4259923" cy="2456273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7466322" y="1027906"/>
                <a:ext cx="4252691" cy="244050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sz="3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7769912" y="1969081"/>
                <a:ext cx="3956333" cy="1515098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7624243" y="1210562"/>
                <a:ext cx="19684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Main Memory</a:t>
                </a:r>
                <a:endParaRPr lang="en-US" sz="2400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7836450" y="1989610"/>
                <a:ext cx="9535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smtClean="0"/>
                  <a:t>Buffer</a:t>
                </a:r>
                <a:endParaRPr lang="en-US" sz="2400"/>
              </a:p>
            </p:txBody>
          </p:sp>
        </p:grpSp>
        <p:sp>
          <p:nvSpPr>
            <p:cNvPr id="46" name="Rounded Rectangle 45"/>
            <p:cNvSpPr/>
            <p:nvPr/>
          </p:nvSpPr>
          <p:spPr>
            <a:xfrm>
              <a:off x="7843740" y="3009498"/>
              <a:ext cx="1127270" cy="57299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9055124" y="3009498"/>
              <a:ext cx="1127270" cy="57299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10266508" y="3009498"/>
              <a:ext cx="1127270" cy="57299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Right Arrow 52"/>
          <p:cNvSpPr/>
          <p:nvPr/>
        </p:nvSpPr>
        <p:spPr>
          <a:xfrm>
            <a:off x="6187074" y="3205895"/>
            <a:ext cx="1461477" cy="36202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ight Arrow 53"/>
          <p:cNvSpPr/>
          <p:nvPr/>
        </p:nvSpPr>
        <p:spPr>
          <a:xfrm rot="10800000">
            <a:off x="6187073" y="3657050"/>
            <a:ext cx="1461478" cy="36202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2844927" y="3655364"/>
            <a:ext cx="954107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18,22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216639" y="2966228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F</a:t>
            </a:r>
            <a:r>
              <a:rPr lang="en-US" b="1" baseline="-25000" dirty="0" smtClean="0">
                <a:latin typeface="+mj-lt"/>
              </a:rPr>
              <a:t>1</a:t>
            </a:r>
            <a:endParaRPr lang="en-US" b="1" baseline="-25000" dirty="0">
              <a:latin typeface="+mj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216226" y="3655364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F</a:t>
            </a:r>
            <a:r>
              <a:rPr lang="en-US" b="1" baseline="-25000" dirty="0">
                <a:latin typeface="+mj-lt"/>
              </a:rPr>
              <a:t>2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844928" y="2929564"/>
            <a:ext cx="3012421" cy="400110"/>
            <a:chOff x="2844928" y="2635940"/>
            <a:chExt cx="3012421" cy="400110"/>
          </a:xfrm>
        </p:grpSpPr>
        <p:sp>
          <p:nvSpPr>
            <p:cNvPr id="31" name="TextBox 30"/>
            <p:cNvSpPr txBox="1"/>
            <p:nvPr/>
          </p:nvSpPr>
          <p:spPr>
            <a:xfrm>
              <a:off x="3874097" y="2635940"/>
              <a:ext cx="954082" cy="40011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33,12</a:t>
              </a:r>
              <a:endParaRPr lang="en-US" sz="20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903242" y="2635940"/>
              <a:ext cx="954107" cy="40011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55,31</a:t>
              </a:r>
              <a:endParaRPr lang="en-US" sz="20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844928" y="2635940"/>
              <a:ext cx="954106" cy="40011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44,10</a:t>
              </a:r>
              <a:endParaRPr lang="en-US" sz="20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</p:grpSp>
      <p:sp>
        <p:nvSpPr>
          <p:cNvPr id="38" name="Content Placeholder 2"/>
          <p:cNvSpPr>
            <a:spLocks noGrp="1"/>
          </p:cNvSpPr>
          <p:nvPr>
            <p:ph idx="1"/>
          </p:nvPr>
        </p:nvSpPr>
        <p:spPr>
          <a:xfrm>
            <a:off x="1218460" y="5217877"/>
            <a:ext cx="10515600" cy="54145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Split into chunks small enough to </a:t>
            </a:r>
            <a:r>
              <a:rPr lang="en-US" sz="3200" b="1" dirty="0" smtClean="0"/>
              <a:t>sort </a:t>
            </a:r>
            <a:r>
              <a:rPr lang="en-US" sz="3200" b="1" smtClean="0"/>
              <a:t>in memory</a:t>
            </a:r>
            <a:endParaRPr lang="en-US" sz="3200" b="1" dirty="0" smtClean="0"/>
          </a:p>
        </p:txBody>
      </p:sp>
      <p:sp>
        <p:nvSpPr>
          <p:cNvPr id="39" name="TextBox 38"/>
          <p:cNvSpPr txBox="1"/>
          <p:nvPr/>
        </p:nvSpPr>
        <p:spPr>
          <a:xfrm>
            <a:off x="182898" y="1734844"/>
            <a:ext cx="2295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Example: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b="1" dirty="0" smtClean="0">
                <a:latin typeface="+mj-lt"/>
              </a:rPr>
              <a:t>3 Buffer pages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b="1" dirty="0" smtClean="0">
                <a:latin typeface="+mj-lt"/>
              </a:rPr>
              <a:t>6-page file</a:t>
            </a:r>
            <a:endParaRPr lang="en-US" sz="2400" b="1" dirty="0">
              <a:latin typeface="+mj-lt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40" name="Rectangle 39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88780" y="-22510"/>
              <a:ext cx="35302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11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&gt;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2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&gt;  External Merge Sort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182898" y="3603573"/>
            <a:ext cx="1631615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+mj-lt"/>
              </a:rPr>
              <a:t>Orange file = unsorted</a:t>
            </a:r>
            <a:endParaRPr lang="en-US" sz="24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2059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5.55112E-17 L 0.44245 0.07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22" y="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Lecture 11: </a:t>
            </a:r>
            <a:r>
              <a:rPr lang="en-US" dirty="0" smtClean="0"/>
              <a:t>External </a:t>
            </a:r>
            <a:r>
              <a:rPr lang="en-US" dirty="0" smtClean="0"/>
              <a:t>Sorting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8780" y="-22510"/>
              <a:ext cx="9396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11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53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an 24"/>
          <p:cNvSpPr/>
          <p:nvPr/>
        </p:nvSpPr>
        <p:spPr>
          <a:xfrm>
            <a:off x="2600324" y="2086678"/>
            <a:ext cx="3457575" cy="2556877"/>
          </a:xfrm>
          <a:prstGeom prst="can">
            <a:avLst>
              <a:gd name="adj" fmla="val 13065"/>
            </a:avLst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3" name="Rounded Rectangle 32"/>
          <p:cNvSpPr/>
          <p:nvPr/>
        </p:nvSpPr>
        <p:spPr>
          <a:xfrm>
            <a:off x="2697350" y="3567917"/>
            <a:ext cx="3296832" cy="5250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External Merge Sort </a:t>
            </a:r>
            <a:r>
              <a:rPr lang="en-US" dirty="0"/>
              <a:t>Algorithm (2-way sort)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2699249" y="2851021"/>
            <a:ext cx="3296832" cy="5250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3874072" y="3655364"/>
            <a:ext cx="954107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27,24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903217" y="3655364"/>
            <a:ext cx="954132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3,1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799034" y="1691924"/>
            <a:ext cx="886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+mj-lt"/>
              </a:rPr>
              <a:t>Disk</a:t>
            </a:r>
            <a:endParaRPr lang="en-US" sz="3200" dirty="0">
              <a:latin typeface="+mj-lt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7474137" y="1690688"/>
            <a:ext cx="4259923" cy="2456273"/>
            <a:chOff x="7403799" y="1406844"/>
            <a:chExt cx="4259923" cy="2456273"/>
          </a:xfrm>
        </p:grpSpPr>
        <p:grpSp>
          <p:nvGrpSpPr>
            <p:cNvPr id="19" name="Group 18"/>
            <p:cNvGrpSpPr/>
            <p:nvPr/>
          </p:nvGrpSpPr>
          <p:grpSpPr>
            <a:xfrm>
              <a:off x="7403799" y="1406844"/>
              <a:ext cx="4259923" cy="2456273"/>
              <a:chOff x="7466322" y="1027906"/>
              <a:chExt cx="4259923" cy="2456273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7466322" y="1027906"/>
                <a:ext cx="4252691" cy="244050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sz="3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7769912" y="1969081"/>
                <a:ext cx="3956333" cy="1515098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7624243" y="1210562"/>
                <a:ext cx="19684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Main Memory</a:t>
                </a:r>
                <a:endParaRPr lang="en-US" sz="2400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7836450" y="1989610"/>
                <a:ext cx="9535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smtClean="0"/>
                  <a:t>Buffer</a:t>
                </a:r>
                <a:endParaRPr lang="en-US" sz="2400"/>
              </a:p>
            </p:txBody>
          </p:sp>
        </p:grpSp>
        <p:sp>
          <p:nvSpPr>
            <p:cNvPr id="46" name="Rounded Rectangle 45"/>
            <p:cNvSpPr/>
            <p:nvPr/>
          </p:nvSpPr>
          <p:spPr>
            <a:xfrm>
              <a:off x="7843740" y="3009498"/>
              <a:ext cx="1127270" cy="57299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9055124" y="3009498"/>
              <a:ext cx="1127270" cy="57299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10266508" y="3009498"/>
              <a:ext cx="1127270" cy="57299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Right Arrow 52"/>
          <p:cNvSpPr/>
          <p:nvPr/>
        </p:nvSpPr>
        <p:spPr>
          <a:xfrm>
            <a:off x="6187074" y="3205895"/>
            <a:ext cx="1461477" cy="36202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ight Arrow 53"/>
          <p:cNvSpPr/>
          <p:nvPr/>
        </p:nvSpPr>
        <p:spPr>
          <a:xfrm rot="10800000">
            <a:off x="6187073" y="3657050"/>
            <a:ext cx="1461478" cy="36202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2844927" y="3655364"/>
            <a:ext cx="954107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18,22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216639" y="2966228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F</a:t>
            </a:r>
            <a:r>
              <a:rPr lang="en-US" b="1" baseline="-25000" dirty="0" smtClean="0">
                <a:latin typeface="+mj-lt"/>
              </a:rPr>
              <a:t>1</a:t>
            </a:r>
            <a:endParaRPr lang="en-US" b="1" baseline="-25000" dirty="0">
              <a:latin typeface="+mj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216226" y="3655364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F</a:t>
            </a:r>
            <a:r>
              <a:rPr lang="en-US" b="1" baseline="-25000" dirty="0">
                <a:latin typeface="+mj-lt"/>
              </a:rPr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230969" y="3386906"/>
            <a:ext cx="954082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33,12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434256" y="3398602"/>
            <a:ext cx="954107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55,31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010634" y="3386906"/>
            <a:ext cx="954106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44,10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8" name="Content Placeholder 2"/>
          <p:cNvSpPr>
            <a:spLocks noGrp="1"/>
          </p:cNvSpPr>
          <p:nvPr>
            <p:ph idx="1"/>
          </p:nvPr>
        </p:nvSpPr>
        <p:spPr>
          <a:xfrm>
            <a:off x="1218460" y="5217877"/>
            <a:ext cx="10515600" cy="54145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Split into chunks small enough to </a:t>
            </a:r>
            <a:r>
              <a:rPr lang="en-US" sz="3200" b="1" dirty="0" smtClean="0"/>
              <a:t>sort </a:t>
            </a:r>
            <a:r>
              <a:rPr lang="en-US" sz="3200" b="1" smtClean="0"/>
              <a:t>in memory</a:t>
            </a:r>
            <a:endParaRPr lang="en-US" sz="3200" b="1" dirty="0" smtClean="0"/>
          </a:p>
        </p:txBody>
      </p:sp>
      <p:sp>
        <p:nvSpPr>
          <p:cNvPr id="39" name="TextBox 38"/>
          <p:cNvSpPr txBox="1"/>
          <p:nvPr/>
        </p:nvSpPr>
        <p:spPr>
          <a:xfrm>
            <a:off x="182898" y="1734844"/>
            <a:ext cx="2295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Example: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b="1" dirty="0" smtClean="0">
                <a:latin typeface="+mj-lt"/>
              </a:rPr>
              <a:t>3 Buffer pages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b="1" dirty="0" smtClean="0">
                <a:latin typeface="+mj-lt"/>
              </a:rPr>
              <a:t>6-page file</a:t>
            </a:r>
            <a:endParaRPr lang="en-US" sz="2400" b="1" dirty="0">
              <a:latin typeface="+mj-lt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40" name="Rectangle 39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88780" y="-22510"/>
              <a:ext cx="35302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11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&gt;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2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&gt;  External Merge Sort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182898" y="3603573"/>
            <a:ext cx="1631615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+mj-lt"/>
              </a:rPr>
              <a:t>Orange file = unsorted</a:t>
            </a:r>
            <a:endParaRPr lang="en-US" sz="24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9097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an 24"/>
          <p:cNvSpPr/>
          <p:nvPr/>
        </p:nvSpPr>
        <p:spPr>
          <a:xfrm>
            <a:off x="2600324" y="2086678"/>
            <a:ext cx="3457575" cy="2556877"/>
          </a:xfrm>
          <a:prstGeom prst="can">
            <a:avLst>
              <a:gd name="adj" fmla="val 13065"/>
            </a:avLst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3" name="Rounded Rectangle 32"/>
          <p:cNvSpPr/>
          <p:nvPr/>
        </p:nvSpPr>
        <p:spPr>
          <a:xfrm>
            <a:off x="2697350" y="3567917"/>
            <a:ext cx="3296832" cy="5250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External Merge Sort </a:t>
            </a:r>
            <a:r>
              <a:rPr lang="en-US" dirty="0"/>
              <a:t>Algorithm (2-way sort)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2699249" y="2851021"/>
            <a:ext cx="3296832" cy="5250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3874072" y="3655364"/>
            <a:ext cx="954107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27,24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903217" y="3655364"/>
            <a:ext cx="954132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3,1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799034" y="1691924"/>
            <a:ext cx="886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+mj-lt"/>
              </a:rPr>
              <a:t>Disk</a:t>
            </a:r>
            <a:endParaRPr lang="en-US" sz="3200" dirty="0">
              <a:latin typeface="+mj-lt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7474137" y="1690688"/>
            <a:ext cx="4259923" cy="2456273"/>
            <a:chOff x="7403799" y="1406844"/>
            <a:chExt cx="4259923" cy="2456273"/>
          </a:xfrm>
        </p:grpSpPr>
        <p:grpSp>
          <p:nvGrpSpPr>
            <p:cNvPr id="19" name="Group 18"/>
            <p:cNvGrpSpPr/>
            <p:nvPr/>
          </p:nvGrpSpPr>
          <p:grpSpPr>
            <a:xfrm>
              <a:off x="7403799" y="1406844"/>
              <a:ext cx="4259923" cy="2456273"/>
              <a:chOff x="7466322" y="1027906"/>
              <a:chExt cx="4259923" cy="2456273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7466322" y="1027906"/>
                <a:ext cx="4252691" cy="244050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sz="3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7769912" y="1969081"/>
                <a:ext cx="3956333" cy="1515098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7624243" y="1210562"/>
                <a:ext cx="19684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Main Memory</a:t>
                </a:r>
                <a:endParaRPr lang="en-US" sz="2400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7836450" y="1989610"/>
                <a:ext cx="9535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smtClean="0"/>
                  <a:t>Buffer</a:t>
                </a:r>
                <a:endParaRPr lang="en-US" sz="2400"/>
              </a:p>
            </p:txBody>
          </p:sp>
        </p:grpSp>
        <p:sp>
          <p:nvSpPr>
            <p:cNvPr id="46" name="Rounded Rectangle 45"/>
            <p:cNvSpPr/>
            <p:nvPr/>
          </p:nvSpPr>
          <p:spPr>
            <a:xfrm>
              <a:off x="7843740" y="3009498"/>
              <a:ext cx="1127270" cy="57299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9055124" y="3009498"/>
              <a:ext cx="1127270" cy="57299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10266508" y="3009498"/>
              <a:ext cx="1127270" cy="57299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Right Arrow 52"/>
          <p:cNvSpPr/>
          <p:nvPr/>
        </p:nvSpPr>
        <p:spPr>
          <a:xfrm>
            <a:off x="6187074" y="3205895"/>
            <a:ext cx="1461477" cy="36202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ight Arrow 53"/>
          <p:cNvSpPr/>
          <p:nvPr/>
        </p:nvSpPr>
        <p:spPr>
          <a:xfrm rot="10800000">
            <a:off x="6187073" y="3657050"/>
            <a:ext cx="1461478" cy="36202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2844927" y="3655364"/>
            <a:ext cx="954107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18,22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216639" y="2966228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F</a:t>
            </a:r>
            <a:r>
              <a:rPr lang="en-US" b="1" baseline="-25000" dirty="0" smtClean="0">
                <a:latin typeface="+mj-lt"/>
              </a:rPr>
              <a:t>1</a:t>
            </a:r>
            <a:endParaRPr lang="en-US" b="1" baseline="-25000" dirty="0">
              <a:latin typeface="+mj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216226" y="3655364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F</a:t>
            </a:r>
            <a:r>
              <a:rPr lang="en-US" b="1" baseline="-25000" dirty="0">
                <a:latin typeface="+mj-lt"/>
              </a:rPr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230969" y="3386906"/>
            <a:ext cx="954082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31,33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434256" y="3398602"/>
            <a:ext cx="954107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44,55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010634" y="3386906"/>
            <a:ext cx="954106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10,12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82898" y="1734844"/>
            <a:ext cx="2295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Example: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b="1" dirty="0" smtClean="0">
                <a:latin typeface="+mj-lt"/>
              </a:rPr>
              <a:t>3 Buffer pages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b="1" dirty="0" smtClean="0">
                <a:latin typeface="+mj-lt"/>
              </a:rPr>
              <a:t>6-page file</a:t>
            </a:r>
            <a:endParaRPr lang="en-US" sz="2400" b="1" dirty="0">
              <a:latin typeface="+mj-lt"/>
            </a:endParaRPr>
          </a:p>
        </p:txBody>
      </p:sp>
      <p:sp>
        <p:nvSpPr>
          <p:cNvPr id="39" name="Content Placeholder 2"/>
          <p:cNvSpPr>
            <a:spLocks noGrp="1"/>
          </p:cNvSpPr>
          <p:nvPr>
            <p:ph idx="1"/>
          </p:nvPr>
        </p:nvSpPr>
        <p:spPr>
          <a:xfrm>
            <a:off x="1218460" y="5217877"/>
            <a:ext cx="10515600" cy="54145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Split into chunks small enough to </a:t>
            </a:r>
            <a:r>
              <a:rPr lang="en-US" sz="3200" b="1" dirty="0" smtClean="0"/>
              <a:t>sort </a:t>
            </a:r>
            <a:r>
              <a:rPr lang="en-US" sz="3200" b="1" smtClean="0"/>
              <a:t>in memory</a:t>
            </a:r>
            <a:endParaRPr lang="en-US" sz="3200" b="1" dirty="0" smtClean="0"/>
          </a:p>
        </p:txBody>
      </p:sp>
      <p:grpSp>
        <p:nvGrpSpPr>
          <p:cNvPr id="37" name="Group 36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40" name="Rectangle 39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88780" y="-22510"/>
              <a:ext cx="35302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11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&gt;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2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&gt;  External Merge Sort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182898" y="3603573"/>
            <a:ext cx="1631615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+mj-lt"/>
              </a:rPr>
              <a:t>Orange file = unsorted</a:t>
            </a:r>
            <a:endParaRPr lang="en-US" sz="24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0163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L -0.42929 -0.065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71" y="-331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33333E-6 L -0.44309 -0.0659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61" y="-331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48148E-6 L -0.45403 -0.070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8" y="-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an 24"/>
          <p:cNvSpPr/>
          <p:nvPr/>
        </p:nvSpPr>
        <p:spPr>
          <a:xfrm>
            <a:off x="2600324" y="2086678"/>
            <a:ext cx="3457575" cy="2556877"/>
          </a:xfrm>
          <a:prstGeom prst="can">
            <a:avLst>
              <a:gd name="adj" fmla="val 13065"/>
            </a:avLst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3" name="Rounded Rectangle 32"/>
          <p:cNvSpPr/>
          <p:nvPr/>
        </p:nvSpPr>
        <p:spPr>
          <a:xfrm>
            <a:off x="2697350" y="3567917"/>
            <a:ext cx="3296832" cy="5250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External Merge Sort </a:t>
            </a:r>
            <a:r>
              <a:rPr lang="en-US" dirty="0"/>
              <a:t>Algorithm (2-way sort)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2699249" y="2851021"/>
            <a:ext cx="3296832" cy="52502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3799034" y="1691924"/>
            <a:ext cx="886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+mj-lt"/>
              </a:rPr>
              <a:t>Disk</a:t>
            </a:r>
            <a:endParaRPr lang="en-US" sz="3200" dirty="0">
              <a:latin typeface="+mj-lt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7474137" y="1690688"/>
            <a:ext cx="4259923" cy="2456273"/>
            <a:chOff x="7403799" y="1406844"/>
            <a:chExt cx="4259923" cy="2456273"/>
          </a:xfrm>
        </p:grpSpPr>
        <p:grpSp>
          <p:nvGrpSpPr>
            <p:cNvPr id="19" name="Group 18"/>
            <p:cNvGrpSpPr/>
            <p:nvPr/>
          </p:nvGrpSpPr>
          <p:grpSpPr>
            <a:xfrm>
              <a:off x="7403799" y="1406844"/>
              <a:ext cx="4259923" cy="2456273"/>
              <a:chOff x="7466322" y="1027906"/>
              <a:chExt cx="4259923" cy="2456273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7466322" y="1027906"/>
                <a:ext cx="4252691" cy="244050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sz="3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7769912" y="1969081"/>
                <a:ext cx="3956333" cy="1515098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7624243" y="1210562"/>
                <a:ext cx="19684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Main Memory</a:t>
                </a:r>
                <a:endParaRPr lang="en-US" sz="2400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7836450" y="1989610"/>
                <a:ext cx="9535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smtClean="0"/>
                  <a:t>Buffer</a:t>
                </a:r>
                <a:endParaRPr lang="en-US" sz="2400"/>
              </a:p>
            </p:txBody>
          </p:sp>
        </p:grpSp>
        <p:sp>
          <p:nvSpPr>
            <p:cNvPr id="46" name="Rounded Rectangle 45"/>
            <p:cNvSpPr/>
            <p:nvPr/>
          </p:nvSpPr>
          <p:spPr>
            <a:xfrm>
              <a:off x="7843740" y="3009498"/>
              <a:ext cx="1127270" cy="57299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9055124" y="3009498"/>
              <a:ext cx="1127270" cy="57299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10266508" y="3009498"/>
              <a:ext cx="1127270" cy="57299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Right Arrow 52"/>
          <p:cNvSpPr/>
          <p:nvPr/>
        </p:nvSpPr>
        <p:spPr>
          <a:xfrm>
            <a:off x="6187074" y="3205895"/>
            <a:ext cx="1461477" cy="36202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ight Arrow 53"/>
          <p:cNvSpPr/>
          <p:nvPr/>
        </p:nvSpPr>
        <p:spPr>
          <a:xfrm rot="10800000">
            <a:off x="6187073" y="3657050"/>
            <a:ext cx="1461478" cy="36202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2216639" y="2966228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F</a:t>
            </a:r>
            <a:r>
              <a:rPr lang="en-US" b="1" baseline="-25000" dirty="0" smtClean="0">
                <a:latin typeface="+mj-lt"/>
              </a:rPr>
              <a:t>1</a:t>
            </a:r>
            <a:endParaRPr lang="en-US" b="1" baseline="-25000" dirty="0">
              <a:latin typeface="+mj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216226" y="3655364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F</a:t>
            </a:r>
            <a:r>
              <a:rPr lang="en-US" b="1" baseline="-25000" dirty="0">
                <a:latin typeface="+mj-lt"/>
              </a:rPr>
              <a:t>2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844928" y="2929564"/>
            <a:ext cx="3012421" cy="400110"/>
            <a:chOff x="2844928" y="2635940"/>
            <a:chExt cx="3012421" cy="400110"/>
          </a:xfrm>
        </p:grpSpPr>
        <p:sp>
          <p:nvSpPr>
            <p:cNvPr id="31" name="TextBox 30"/>
            <p:cNvSpPr txBox="1"/>
            <p:nvPr/>
          </p:nvSpPr>
          <p:spPr>
            <a:xfrm>
              <a:off x="3874097" y="2635940"/>
              <a:ext cx="954082" cy="40011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31,33</a:t>
              </a:r>
              <a:endParaRPr lang="en-US" sz="20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903242" y="2635940"/>
              <a:ext cx="954107" cy="40011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44,55</a:t>
              </a:r>
              <a:endParaRPr lang="en-US" sz="20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844928" y="2635940"/>
              <a:ext cx="954106" cy="40011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10,12</a:t>
              </a:r>
              <a:endParaRPr lang="en-US" sz="20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914078" y="4502340"/>
            <a:ext cx="2538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And similarly for F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sp>
        <p:nvSpPr>
          <p:cNvPr id="35" name="TextBox 34"/>
          <p:cNvSpPr txBox="1"/>
          <p:nvPr/>
        </p:nvSpPr>
        <p:spPr>
          <a:xfrm>
            <a:off x="3874072" y="3655364"/>
            <a:ext cx="954107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27,24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903217" y="3655364"/>
            <a:ext cx="954132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3,1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844927" y="3655364"/>
            <a:ext cx="954107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18,22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212043" y="3388014"/>
            <a:ext cx="954107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18,22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426986" y="3399792"/>
            <a:ext cx="954132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24,27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004877" y="3386906"/>
            <a:ext cx="954107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1,3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41" name="Content Placeholder 2"/>
          <p:cNvSpPr txBox="1">
            <a:spLocks/>
          </p:cNvSpPr>
          <p:nvPr/>
        </p:nvSpPr>
        <p:spPr>
          <a:xfrm>
            <a:off x="1218460" y="5217877"/>
            <a:ext cx="10515600" cy="541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3200" smtClean="0"/>
              <a:t>Split into chunks small enough to </a:t>
            </a:r>
            <a:r>
              <a:rPr lang="en-US" sz="3200" b="1" smtClean="0"/>
              <a:t>sort in memory</a:t>
            </a:r>
            <a:endParaRPr lang="en-US" sz="3200" b="1" dirty="0" smtClean="0"/>
          </a:p>
        </p:txBody>
      </p:sp>
      <p:sp>
        <p:nvSpPr>
          <p:cNvPr id="42" name="TextBox 41"/>
          <p:cNvSpPr txBox="1"/>
          <p:nvPr/>
        </p:nvSpPr>
        <p:spPr>
          <a:xfrm>
            <a:off x="182898" y="1734844"/>
            <a:ext cx="2295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Example: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b="1" dirty="0" smtClean="0">
                <a:latin typeface="+mj-lt"/>
              </a:rPr>
              <a:t>3 Buffer pages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b="1" dirty="0" smtClean="0">
                <a:latin typeface="+mj-lt"/>
              </a:rPr>
              <a:t>6-page file</a:t>
            </a:r>
            <a:endParaRPr lang="en-US" sz="2400" b="1" dirty="0">
              <a:latin typeface="+mj-lt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43" name="Rectangle 42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88780" y="-22510"/>
              <a:ext cx="35302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11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&gt;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2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&gt;  External Merge Sort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260590" y="3175092"/>
            <a:ext cx="1631615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Each sorted file is a called a </a:t>
            </a:r>
            <a:r>
              <a:rPr lang="en-US" sz="2400" b="1" i="1" dirty="0" smtClean="0">
                <a:latin typeface="+mj-lt"/>
              </a:rPr>
              <a:t>run</a:t>
            </a:r>
            <a:endParaRPr lang="en-US" sz="24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549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L 0.42187 -0.039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94" y="-196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48148E-6 L 0.43828 -0.0391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14" y="-196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48148E-6 L 0.45338 -0.0347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69" y="-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33333E-6 L -0.42317 0.0391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59" y="1944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85185E-6 L -0.43789 0.0391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01" y="1944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 L -0.45299 0.0372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56" y="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36" grpId="0" animBg="1"/>
      <p:bldP spid="36" grpId="1" animBg="1"/>
      <p:bldP spid="34" grpId="0" animBg="1"/>
      <p:bldP spid="34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an 24"/>
          <p:cNvSpPr/>
          <p:nvPr/>
        </p:nvSpPr>
        <p:spPr>
          <a:xfrm>
            <a:off x="2600324" y="2086678"/>
            <a:ext cx="3457575" cy="2556877"/>
          </a:xfrm>
          <a:prstGeom prst="can">
            <a:avLst>
              <a:gd name="adj" fmla="val 13065"/>
            </a:avLst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3" name="Rounded Rectangle 32"/>
          <p:cNvSpPr/>
          <p:nvPr/>
        </p:nvSpPr>
        <p:spPr>
          <a:xfrm>
            <a:off x="2697350" y="3567917"/>
            <a:ext cx="3296832" cy="52502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External Merge Sort </a:t>
            </a:r>
            <a:r>
              <a:rPr lang="en-US" dirty="0"/>
              <a:t>Algorithm (2-way sort)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2699249" y="2851021"/>
            <a:ext cx="3296832" cy="52502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3799034" y="1691924"/>
            <a:ext cx="886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+mj-lt"/>
              </a:rPr>
              <a:t>Disk</a:t>
            </a:r>
            <a:endParaRPr lang="en-US" sz="3200" dirty="0">
              <a:latin typeface="+mj-lt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7474137" y="1690688"/>
            <a:ext cx="4259923" cy="2456273"/>
            <a:chOff x="7403799" y="1406844"/>
            <a:chExt cx="4259923" cy="2456273"/>
          </a:xfrm>
        </p:grpSpPr>
        <p:grpSp>
          <p:nvGrpSpPr>
            <p:cNvPr id="19" name="Group 18"/>
            <p:cNvGrpSpPr/>
            <p:nvPr/>
          </p:nvGrpSpPr>
          <p:grpSpPr>
            <a:xfrm>
              <a:off x="7403799" y="1406844"/>
              <a:ext cx="4259923" cy="2456273"/>
              <a:chOff x="7466322" y="1027906"/>
              <a:chExt cx="4259923" cy="2456273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7466322" y="1027906"/>
                <a:ext cx="4252691" cy="244050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sz="3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7769912" y="1969081"/>
                <a:ext cx="3956333" cy="1515098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7624243" y="1210562"/>
                <a:ext cx="19684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Main Memory</a:t>
                </a:r>
                <a:endParaRPr lang="en-US" sz="2400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7836450" y="1989610"/>
                <a:ext cx="9535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smtClean="0"/>
                  <a:t>Buffer</a:t>
                </a:r>
                <a:endParaRPr lang="en-US" sz="2400"/>
              </a:p>
            </p:txBody>
          </p:sp>
        </p:grpSp>
        <p:sp>
          <p:nvSpPr>
            <p:cNvPr id="46" name="Rounded Rectangle 45"/>
            <p:cNvSpPr/>
            <p:nvPr/>
          </p:nvSpPr>
          <p:spPr>
            <a:xfrm>
              <a:off x="7843740" y="3009498"/>
              <a:ext cx="1127270" cy="57299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9055124" y="3009498"/>
              <a:ext cx="1127270" cy="57299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10266508" y="3009498"/>
              <a:ext cx="1127270" cy="57299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Right Arrow 52"/>
          <p:cNvSpPr/>
          <p:nvPr/>
        </p:nvSpPr>
        <p:spPr>
          <a:xfrm>
            <a:off x="6187074" y="3205895"/>
            <a:ext cx="1461477" cy="36202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ight Arrow 53"/>
          <p:cNvSpPr/>
          <p:nvPr/>
        </p:nvSpPr>
        <p:spPr>
          <a:xfrm rot="10800000">
            <a:off x="6187073" y="3657050"/>
            <a:ext cx="1461478" cy="36202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2216639" y="2966228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F</a:t>
            </a:r>
            <a:r>
              <a:rPr lang="en-US" b="1" baseline="-25000" dirty="0" smtClean="0">
                <a:latin typeface="+mj-lt"/>
              </a:rPr>
              <a:t>1</a:t>
            </a:r>
            <a:endParaRPr lang="en-US" b="1" baseline="-25000" dirty="0">
              <a:latin typeface="+mj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216226" y="3655364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F</a:t>
            </a:r>
            <a:r>
              <a:rPr lang="en-US" b="1" baseline="-25000" dirty="0">
                <a:latin typeface="+mj-lt"/>
              </a:rPr>
              <a:t>2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idx="1"/>
          </p:nvPr>
        </p:nvSpPr>
        <p:spPr>
          <a:xfrm>
            <a:off x="1218460" y="5214528"/>
            <a:ext cx="10515600" cy="5414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2.  Now just run the </a:t>
            </a:r>
            <a:r>
              <a:rPr lang="en-US" sz="3200" b="1" dirty="0" smtClean="0"/>
              <a:t>external merge</a:t>
            </a:r>
            <a:r>
              <a:rPr lang="en-US" sz="3200" dirty="0" smtClean="0"/>
              <a:t> algorithm &amp; we’re done!</a:t>
            </a:r>
            <a:endParaRPr lang="en-US" sz="3200" b="1" dirty="0" smtClean="0"/>
          </a:p>
        </p:txBody>
      </p:sp>
      <p:grpSp>
        <p:nvGrpSpPr>
          <p:cNvPr id="3" name="Group 2"/>
          <p:cNvGrpSpPr/>
          <p:nvPr/>
        </p:nvGrpSpPr>
        <p:grpSpPr>
          <a:xfrm>
            <a:off x="2844928" y="2929564"/>
            <a:ext cx="3012421" cy="400110"/>
            <a:chOff x="2844928" y="2635940"/>
            <a:chExt cx="3012421" cy="400110"/>
          </a:xfrm>
        </p:grpSpPr>
        <p:sp>
          <p:nvSpPr>
            <p:cNvPr id="31" name="TextBox 30"/>
            <p:cNvSpPr txBox="1"/>
            <p:nvPr/>
          </p:nvSpPr>
          <p:spPr>
            <a:xfrm>
              <a:off x="3874097" y="2635940"/>
              <a:ext cx="954082" cy="40011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31,33</a:t>
              </a:r>
              <a:endParaRPr lang="en-US" sz="20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903242" y="2635940"/>
              <a:ext cx="954107" cy="40011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44,55</a:t>
              </a:r>
              <a:endParaRPr lang="en-US" sz="20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844928" y="2635940"/>
              <a:ext cx="954106" cy="40011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10,12</a:t>
              </a:r>
              <a:endParaRPr lang="en-US" sz="20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874072" y="3655364"/>
            <a:ext cx="954107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18,22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903217" y="3655364"/>
            <a:ext cx="954132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24,27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844927" y="3655364"/>
            <a:ext cx="954107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1,3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82898" y="1734844"/>
            <a:ext cx="2295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Example: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b="1" dirty="0" smtClean="0">
                <a:latin typeface="+mj-lt"/>
              </a:rPr>
              <a:t>3 Buffer pages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b="1" dirty="0" smtClean="0">
                <a:latin typeface="+mj-lt"/>
              </a:rPr>
              <a:t>6-page file</a:t>
            </a:r>
            <a:endParaRPr lang="en-US" sz="2400" b="1" dirty="0">
              <a:latin typeface="+mj-lt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39" name="Rectangle 38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88780" y="-22510"/>
              <a:ext cx="35302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11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&gt;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2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&gt;  External Merge Sort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534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IO Cost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For 3 buffer pages, 6 page file: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Split into </a:t>
            </a:r>
            <a:r>
              <a:rPr lang="en-US" b="1" u="sng" dirty="0" smtClean="0"/>
              <a:t>two 3-page files</a:t>
            </a:r>
            <a:r>
              <a:rPr lang="en-US" dirty="0" smtClean="0"/>
              <a:t> and </a:t>
            </a:r>
            <a:r>
              <a:rPr lang="en-US" b="1" dirty="0" smtClean="0"/>
              <a:t>sort in memory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/>
              <a:t>= 1 R + 1 W for each file = 2*(3 + 3) = 12 IO operations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Merge</a:t>
            </a:r>
            <a:r>
              <a:rPr lang="en-US" dirty="0" smtClean="0"/>
              <a:t> each pair of sorted chunks </a:t>
            </a:r>
            <a:r>
              <a:rPr lang="en-US" b="1" i="1" dirty="0" smtClean="0"/>
              <a:t>using the external merge algorithm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/>
              <a:t>= 2*(3 + 3) = 12 IO operations</a:t>
            </a:r>
          </a:p>
          <a:p>
            <a:pPr marL="971550" lvl="1" indent="-514350">
              <a:buFont typeface="+mj-lt"/>
              <a:buAutoNum type="arabicPeriod"/>
            </a:pPr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Total cost = 24 IO</a:t>
            </a:r>
          </a:p>
          <a:p>
            <a:pPr marL="0" indent="0">
              <a:buNone/>
            </a:pPr>
            <a:endParaRPr lang="en-US" b="1" i="1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8780" y="-22510"/>
              <a:ext cx="35302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11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&gt;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2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&gt;  External Merge Sort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45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Running External Merge Sort on Larger Files</a:t>
            </a:r>
            <a:endParaRPr lang="en-US" dirty="0"/>
          </a:p>
        </p:txBody>
      </p:sp>
      <p:sp>
        <p:nvSpPr>
          <p:cNvPr id="25" name="Can 24"/>
          <p:cNvSpPr/>
          <p:nvPr/>
        </p:nvSpPr>
        <p:spPr>
          <a:xfrm>
            <a:off x="436783" y="2085749"/>
            <a:ext cx="2232468" cy="4162852"/>
          </a:xfrm>
          <a:prstGeom prst="can">
            <a:avLst>
              <a:gd name="adj" fmla="val 9229"/>
            </a:avLst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9" name="Rounded Rectangle 28"/>
          <p:cNvSpPr/>
          <p:nvPr/>
        </p:nvSpPr>
        <p:spPr>
          <a:xfrm>
            <a:off x="500657" y="2470975"/>
            <a:ext cx="2128680" cy="36994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1093923" y="1793054"/>
            <a:ext cx="918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Disk</a:t>
            </a:r>
            <a:endParaRPr lang="en-US" sz="2400" dirty="0">
              <a:latin typeface="+mj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94718" y="2629977"/>
            <a:ext cx="1945043" cy="261610"/>
            <a:chOff x="2844928" y="2635940"/>
            <a:chExt cx="3012421" cy="405173"/>
          </a:xfrm>
        </p:grpSpPr>
        <p:sp>
          <p:nvSpPr>
            <p:cNvPr id="31" name="TextBox 30"/>
            <p:cNvSpPr txBox="1"/>
            <p:nvPr/>
          </p:nvSpPr>
          <p:spPr>
            <a:xfrm>
              <a:off x="3874097" y="2635940"/>
              <a:ext cx="954082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31,33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903243" y="2635940"/>
              <a:ext cx="954106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44,55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844928" y="2635940"/>
              <a:ext cx="954106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10,12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262498" y="3098608"/>
            <a:ext cx="609462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18,43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923702" y="3098608"/>
            <a:ext cx="616059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24,27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94717" y="3098608"/>
            <a:ext cx="616042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45,38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251940" y="1597070"/>
            <a:ext cx="2586398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Assume we still only have </a:t>
            </a:r>
            <a:r>
              <a:rPr lang="en-US" sz="2400" i="1" dirty="0" smtClean="0">
                <a:latin typeface="+mj-lt"/>
              </a:rPr>
              <a:t>3</a:t>
            </a:r>
            <a:r>
              <a:rPr lang="en-US" sz="2400" dirty="0" smtClean="0">
                <a:latin typeface="+mj-lt"/>
              </a:rPr>
              <a:t> buffer pages </a:t>
            </a:r>
            <a:r>
              <a:rPr lang="en-US" sz="2400" i="1" dirty="0" smtClean="0">
                <a:latin typeface="+mj-lt"/>
              </a:rPr>
              <a:t>(Buffer not pictured)</a:t>
            </a:r>
            <a:endParaRPr lang="en-US" sz="2400" i="1" dirty="0">
              <a:latin typeface="+mj-lt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594718" y="3528831"/>
            <a:ext cx="1945043" cy="261610"/>
            <a:chOff x="2844928" y="2635940"/>
            <a:chExt cx="3012421" cy="405173"/>
          </a:xfrm>
        </p:grpSpPr>
        <p:sp>
          <p:nvSpPr>
            <p:cNvPr id="43" name="TextBox 42"/>
            <p:cNvSpPr txBox="1"/>
            <p:nvPr/>
          </p:nvSpPr>
          <p:spPr>
            <a:xfrm>
              <a:off x="3874097" y="2635940"/>
              <a:ext cx="954082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31,33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903243" y="2635940"/>
              <a:ext cx="954106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47,55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844928" y="2635940"/>
              <a:ext cx="954106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10,12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1262499" y="3997462"/>
            <a:ext cx="609462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18,22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923702" y="3997462"/>
            <a:ext cx="616059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23,20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94717" y="3997462"/>
            <a:ext cx="616042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41,3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591445" y="4421815"/>
            <a:ext cx="1945043" cy="261610"/>
            <a:chOff x="2844928" y="2635940"/>
            <a:chExt cx="3012421" cy="405173"/>
          </a:xfrm>
        </p:grpSpPr>
        <p:sp>
          <p:nvSpPr>
            <p:cNvPr id="61" name="TextBox 60"/>
            <p:cNvSpPr txBox="1"/>
            <p:nvPr/>
          </p:nvSpPr>
          <p:spPr>
            <a:xfrm>
              <a:off x="3874097" y="2635940"/>
              <a:ext cx="954082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31,33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903243" y="2635940"/>
              <a:ext cx="954106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39,55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844928" y="2635940"/>
              <a:ext cx="954106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42,46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1259226" y="4890446"/>
            <a:ext cx="609462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18,23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920429" y="4890446"/>
            <a:ext cx="616059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24,27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91444" y="4890446"/>
            <a:ext cx="616042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1,3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588172" y="5325261"/>
            <a:ext cx="1945043" cy="261610"/>
            <a:chOff x="2844928" y="2635940"/>
            <a:chExt cx="3012421" cy="405173"/>
          </a:xfrm>
        </p:grpSpPr>
        <p:sp>
          <p:nvSpPr>
            <p:cNvPr id="70" name="TextBox 69"/>
            <p:cNvSpPr txBox="1"/>
            <p:nvPr/>
          </p:nvSpPr>
          <p:spPr>
            <a:xfrm>
              <a:off x="3874097" y="2635940"/>
              <a:ext cx="954082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48,33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903243" y="2635940"/>
              <a:ext cx="954106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44,40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844928" y="2635940"/>
              <a:ext cx="954106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10,12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1255953" y="5793892"/>
            <a:ext cx="609462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18,22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917156" y="5793892"/>
            <a:ext cx="616059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24,27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88171" y="5793892"/>
            <a:ext cx="616042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16,31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40" name="Rectangle 39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88780" y="-22510"/>
              <a:ext cx="44087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11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&gt;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2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&gt;  External Merge Sort: Larger files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827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Running External Merge Sort on Larger Files</a:t>
            </a:r>
            <a:endParaRPr lang="en-US" dirty="0"/>
          </a:p>
        </p:txBody>
      </p:sp>
      <p:sp>
        <p:nvSpPr>
          <p:cNvPr id="25" name="Can 24"/>
          <p:cNvSpPr/>
          <p:nvPr/>
        </p:nvSpPr>
        <p:spPr>
          <a:xfrm>
            <a:off x="436783" y="2085749"/>
            <a:ext cx="2232468" cy="4162852"/>
          </a:xfrm>
          <a:prstGeom prst="can">
            <a:avLst>
              <a:gd name="adj" fmla="val 9229"/>
            </a:avLst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3" name="Rounded Rectangle 32"/>
          <p:cNvSpPr/>
          <p:nvPr/>
        </p:nvSpPr>
        <p:spPr>
          <a:xfrm>
            <a:off x="499430" y="3042146"/>
            <a:ext cx="2128680" cy="33899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500657" y="2579264"/>
            <a:ext cx="2128680" cy="33899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1093923" y="1793054"/>
            <a:ext cx="918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Disk</a:t>
            </a:r>
            <a:endParaRPr lang="en-US" sz="2400" dirty="0">
              <a:latin typeface="+mj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94718" y="2629977"/>
            <a:ext cx="1945043" cy="261610"/>
            <a:chOff x="2844928" y="2635940"/>
            <a:chExt cx="3012421" cy="405173"/>
          </a:xfrm>
        </p:grpSpPr>
        <p:sp>
          <p:nvSpPr>
            <p:cNvPr id="31" name="TextBox 30"/>
            <p:cNvSpPr txBox="1"/>
            <p:nvPr/>
          </p:nvSpPr>
          <p:spPr>
            <a:xfrm>
              <a:off x="3874097" y="2635940"/>
              <a:ext cx="954082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31,33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903243" y="2635940"/>
              <a:ext cx="954106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44,55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844928" y="2635940"/>
              <a:ext cx="954106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10,12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262498" y="3098608"/>
            <a:ext cx="609462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18,43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923702" y="3098608"/>
            <a:ext cx="616059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24,27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94717" y="3098608"/>
            <a:ext cx="616042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45,38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499430" y="3941000"/>
            <a:ext cx="2128680" cy="33899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500657" y="3478118"/>
            <a:ext cx="2128680" cy="33899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594718" y="3528831"/>
            <a:ext cx="1945043" cy="261610"/>
            <a:chOff x="2844928" y="2635940"/>
            <a:chExt cx="3012421" cy="405173"/>
          </a:xfrm>
        </p:grpSpPr>
        <p:sp>
          <p:nvSpPr>
            <p:cNvPr id="43" name="TextBox 42"/>
            <p:cNvSpPr txBox="1"/>
            <p:nvPr/>
          </p:nvSpPr>
          <p:spPr>
            <a:xfrm>
              <a:off x="3874097" y="2635940"/>
              <a:ext cx="954082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31,33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903243" y="2635940"/>
              <a:ext cx="954106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47,55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844928" y="2635940"/>
              <a:ext cx="954106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10,12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1262499" y="3997462"/>
            <a:ext cx="609462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18,22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923702" y="3997462"/>
            <a:ext cx="616059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23,20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94717" y="3997462"/>
            <a:ext cx="616042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41,3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496157" y="4833984"/>
            <a:ext cx="2128680" cy="33899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>
            <a:off x="497384" y="4371102"/>
            <a:ext cx="2128680" cy="33899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9"/>
          <p:cNvGrpSpPr/>
          <p:nvPr/>
        </p:nvGrpSpPr>
        <p:grpSpPr>
          <a:xfrm>
            <a:off x="591445" y="4421815"/>
            <a:ext cx="1945043" cy="261610"/>
            <a:chOff x="2844928" y="2635940"/>
            <a:chExt cx="3012421" cy="405173"/>
          </a:xfrm>
        </p:grpSpPr>
        <p:sp>
          <p:nvSpPr>
            <p:cNvPr id="61" name="TextBox 60"/>
            <p:cNvSpPr txBox="1"/>
            <p:nvPr/>
          </p:nvSpPr>
          <p:spPr>
            <a:xfrm>
              <a:off x="3874097" y="2635940"/>
              <a:ext cx="954082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31,33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903243" y="2635940"/>
              <a:ext cx="954106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39,55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844928" y="2635940"/>
              <a:ext cx="954106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42,46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1259226" y="4890446"/>
            <a:ext cx="609462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18,23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920429" y="4890446"/>
            <a:ext cx="616059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24,27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91444" y="4890446"/>
            <a:ext cx="616042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1,3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492884" y="5737430"/>
            <a:ext cx="2128680" cy="33899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494111" y="5274548"/>
            <a:ext cx="2128680" cy="33899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Group 68"/>
          <p:cNvGrpSpPr/>
          <p:nvPr/>
        </p:nvGrpSpPr>
        <p:grpSpPr>
          <a:xfrm>
            <a:off x="588172" y="5325261"/>
            <a:ext cx="1945043" cy="261610"/>
            <a:chOff x="2844928" y="2635940"/>
            <a:chExt cx="3012421" cy="405173"/>
          </a:xfrm>
        </p:grpSpPr>
        <p:sp>
          <p:nvSpPr>
            <p:cNvPr id="70" name="TextBox 69"/>
            <p:cNvSpPr txBox="1"/>
            <p:nvPr/>
          </p:nvSpPr>
          <p:spPr>
            <a:xfrm>
              <a:off x="3874097" y="2635940"/>
              <a:ext cx="954082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48,33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903243" y="2635940"/>
              <a:ext cx="954106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44,40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844928" y="2635940"/>
              <a:ext cx="954106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10,12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1255953" y="5793892"/>
            <a:ext cx="609462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18,22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917156" y="5793892"/>
            <a:ext cx="616059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24,27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88171" y="5793892"/>
            <a:ext cx="616042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16,31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8791" y="2198748"/>
            <a:ext cx="49838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1. Split into files small enough to sort in buffer…</a:t>
            </a:r>
            <a:endParaRPr lang="en-US" sz="2800" dirty="0"/>
          </a:p>
        </p:txBody>
      </p:sp>
      <p:sp>
        <p:nvSpPr>
          <p:cNvPr id="46" name="TextBox 45"/>
          <p:cNvSpPr txBox="1"/>
          <p:nvPr/>
        </p:nvSpPr>
        <p:spPr>
          <a:xfrm>
            <a:off x="9251940" y="1597070"/>
            <a:ext cx="2586398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Assume we still only have </a:t>
            </a:r>
            <a:r>
              <a:rPr lang="en-US" sz="2400" i="1" dirty="0" smtClean="0">
                <a:latin typeface="+mj-lt"/>
              </a:rPr>
              <a:t>3</a:t>
            </a:r>
            <a:r>
              <a:rPr lang="en-US" sz="2400" dirty="0" smtClean="0">
                <a:latin typeface="+mj-lt"/>
              </a:rPr>
              <a:t> buffer pages </a:t>
            </a:r>
            <a:r>
              <a:rPr lang="en-US" sz="2400" i="1" dirty="0" smtClean="0">
                <a:latin typeface="+mj-lt"/>
              </a:rPr>
              <a:t>(Buffer not pictured)</a:t>
            </a:r>
            <a:endParaRPr lang="en-US" sz="2400" i="1" dirty="0">
              <a:latin typeface="+mj-lt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54" name="Rectangle 53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88780" y="-22510"/>
              <a:ext cx="44087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11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&gt;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2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&gt;  External Merge Sort: Larger files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112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Running External Merge Sort on Larger Files</a:t>
            </a:r>
            <a:endParaRPr lang="en-US" dirty="0"/>
          </a:p>
        </p:txBody>
      </p:sp>
      <p:sp>
        <p:nvSpPr>
          <p:cNvPr id="25" name="Can 24"/>
          <p:cNvSpPr/>
          <p:nvPr/>
        </p:nvSpPr>
        <p:spPr>
          <a:xfrm>
            <a:off x="436783" y="2085749"/>
            <a:ext cx="2232468" cy="4162852"/>
          </a:xfrm>
          <a:prstGeom prst="can">
            <a:avLst>
              <a:gd name="adj" fmla="val 9229"/>
            </a:avLst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3" name="Rounded Rectangle 32"/>
          <p:cNvSpPr/>
          <p:nvPr/>
        </p:nvSpPr>
        <p:spPr>
          <a:xfrm>
            <a:off x="499430" y="3042146"/>
            <a:ext cx="2128680" cy="33899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500657" y="2579264"/>
            <a:ext cx="2128680" cy="33899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1093923" y="1793054"/>
            <a:ext cx="918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Disk</a:t>
            </a:r>
            <a:endParaRPr lang="en-US" sz="2400" dirty="0">
              <a:latin typeface="+mj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94718" y="2629977"/>
            <a:ext cx="1945043" cy="261610"/>
            <a:chOff x="2844928" y="2635940"/>
            <a:chExt cx="3012421" cy="405173"/>
          </a:xfrm>
        </p:grpSpPr>
        <p:sp>
          <p:nvSpPr>
            <p:cNvPr id="31" name="TextBox 30"/>
            <p:cNvSpPr txBox="1"/>
            <p:nvPr/>
          </p:nvSpPr>
          <p:spPr>
            <a:xfrm>
              <a:off x="3874097" y="2635940"/>
              <a:ext cx="954082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31,33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903243" y="2635940"/>
              <a:ext cx="954106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44,55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844928" y="2635940"/>
              <a:ext cx="954106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10,12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262495" y="3098608"/>
            <a:ext cx="609462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27,38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923702" y="3098608"/>
            <a:ext cx="616059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43,45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94717" y="3098608"/>
            <a:ext cx="616042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18,24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499430" y="3941000"/>
            <a:ext cx="2128680" cy="33899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500657" y="3478118"/>
            <a:ext cx="2128680" cy="33899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594718" y="3528831"/>
            <a:ext cx="1945043" cy="261610"/>
            <a:chOff x="2844928" y="2635940"/>
            <a:chExt cx="3012421" cy="405173"/>
          </a:xfrm>
        </p:grpSpPr>
        <p:sp>
          <p:nvSpPr>
            <p:cNvPr id="43" name="TextBox 42"/>
            <p:cNvSpPr txBox="1"/>
            <p:nvPr/>
          </p:nvSpPr>
          <p:spPr>
            <a:xfrm>
              <a:off x="3874097" y="2635940"/>
              <a:ext cx="954082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31,33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903243" y="2635940"/>
              <a:ext cx="954106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47,55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844928" y="2635940"/>
              <a:ext cx="954106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10,12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1262496" y="3997462"/>
            <a:ext cx="609462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20,22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923702" y="3997462"/>
            <a:ext cx="616059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23,41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94717" y="3997462"/>
            <a:ext cx="616042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3,18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496157" y="4833984"/>
            <a:ext cx="2128680" cy="33899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>
            <a:off x="497384" y="4371102"/>
            <a:ext cx="2128680" cy="33899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9"/>
          <p:cNvGrpSpPr/>
          <p:nvPr/>
        </p:nvGrpSpPr>
        <p:grpSpPr>
          <a:xfrm>
            <a:off x="591445" y="4421815"/>
            <a:ext cx="1945043" cy="261610"/>
            <a:chOff x="2844928" y="2635940"/>
            <a:chExt cx="3012421" cy="405173"/>
          </a:xfrm>
        </p:grpSpPr>
        <p:sp>
          <p:nvSpPr>
            <p:cNvPr id="61" name="TextBox 60"/>
            <p:cNvSpPr txBox="1"/>
            <p:nvPr/>
          </p:nvSpPr>
          <p:spPr>
            <a:xfrm>
              <a:off x="3874097" y="2635940"/>
              <a:ext cx="954082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39,42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903243" y="2635940"/>
              <a:ext cx="954106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46,55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844928" y="2635940"/>
              <a:ext cx="954106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31,33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1259226" y="4890446"/>
            <a:ext cx="609462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18,23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920429" y="4890446"/>
            <a:ext cx="616059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24,27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91444" y="4890446"/>
            <a:ext cx="616042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1,3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492884" y="5737430"/>
            <a:ext cx="2128680" cy="33899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494111" y="5274548"/>
            <a:ext cx="2128680" cy="33899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Group 68"/>
          <p:cNvGrpSpPr/>
          <p:nvPr/>
        </p:nvGrpSpPr>
        <p:grpSpPr>
          <a:xfrm>
            <a:off x="588172" y="5325261"/>
            <a:ext cx="1945043" cy="261610"/>
            <a:chOff x="2844928" y="2635940"/>
            <a:chExt cx="3012421" cy="405173"/>
          </a:xfrm>
        </p:grpSpPr>
        <p:sp>
          <p:nvSpPr>
            <p:cNvPr id="70" name="TextBox 69"/>
            <p:cNvSpPr txBox="1"/>
            <p:nvPr/>
          </p:nvSpPr>
          <p:spPr>
            <a:xfrm>
              <a:off x="3874097" y="2635940"/>
              <a:ext cx="954082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33,40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903243" y="2635940"/>
              <a:ext cx="954106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44,48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844928" y="2635940"/>
              <a:ext cx="954106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10,12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1255952" y="5793892"/>
            <a:ext cx="609462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22,24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917156" y="5793892"/>
            <a:ext cx="616059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27,31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88171" y="5793892"/>
            <a:ext cx="616042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16,18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8791" y="2198748"/>
            <a:ext cx="49838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1. Split into files small enough to sort in buffer… and sort</a:t>
            </a:r>
            <a:endParaRPr lang="en-US" sz="2800" dirty="0"/>
          </a:p>
        </p:txBody>
      </p:sp>
      <p:sp>
        <p:nvSpPr>
          <p:cNvPr id="46" name="TextBox 45"/>
          <p:cNvSpPr txBox="1"/>
          <p:nvPr/>
        </p:nvSpPr>
        <p:spPr>
          <a:xfrm>
            <a:off x="9251940" y="1597070"/>
            <a:ext cx="2586398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Assume we still only have </a:t>
            </a:r>
            <a:r>
              <a:rPr lang="en-US" sz="2400" i="1" dirty="0" smtClean="0">
                <a:latin typeface="+mj-lt"/>
              </a:rPr>
              <a:t>3</a:t>
            </a:r>
            <a:r>
              <a:rPr lang="en-US" sz="2400" dirty="0" smtClean="0">
                <a:latin typeface="+mj-lt"/>
              </a:rPr>
              <a:t> buffer pages </a:t>
            </a:r>
            <a:r>
              <a:rPr lang="en-US" sz="2400" i="1" dirty="0" smtClean="0">
                <a:latin typeface="+mj-lt"/>
              </a:rPr>
              <a:t>(Buffer not pictured)</a:t>
            </a:r>
            <a:endParaRPr lang="en-US" sz="2400" i="1" dirty="0">
              <a:latin typeface="+mj-lt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54" name="Rectangle 53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88780" y="-22510"/>
              <a:ext cx="44087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11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&gt;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2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&gt;  External Merge Sort: Larger files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389763" y="5687677"/>
            <a:ext cx="2354926" cy="462882"/>
          </a:xfrm>
          <a:prstGeom prst="roundRect">
            <a:avLst/>
          </a:prstGeom>
          <a:solidFill>
            <a:schemeClr val="accent2">
              <a:alpha val="36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3144307" y="5491427"/>
            <a:ext cx="2586398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Call each of these sorted files a </a:t>
            </a:r>
            <a:r>
              <a:rPr lang="en-US" sz="2400" b="1" i="1" dirty="0" smtClean="0">
                <a:latin typeface="+mj-lt"/>
              </a:rPr>
              <a:t>run</a:t>
            </a:r>
            <a:endParaRPr lang="en-US" sz="24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7150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Running External Merge Sort on Larger Files</a:t>
            </a:r>
            <a:endParaRPr lang="en-US" dirty="0"/>
          </a:p>
        </p:txBody>
      </p:sp>
      <p:sp>
        <p:nvSpPr>
          <p:cNvPr id="25" name="Can 24"/>
          <p:cNvSpPr/>
          <p:nvPr/>
        </p:nvSpPr>
        <p:spPr>
          <a:xfrm>
            <a:off x="436783" y="2085749"/>
            <a:ext cx="2232468" cy="4162852"/>
          </a:xfrm>
          <a:prstGeom prst="can">
            <a:avLst>
              <a:gd name="adj" fmla="val 9229"/>
            </a:avLst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3" name="Rounded Rectangle 32"/>
          <p:cNvSpPr/>
          <p:nvPr/>
        </p:nvSpPr>
        <p:spPr>
          <a:xfrm>
            <a:off x="499430" y="3042146"/>
            <a:ext cx="2128680" cy="33899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500657" y="2579264"/>
            <a:ext cx="2128680" cy="33899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1093923" y="1793054"/>
            <a:ext cx="918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Disk</a:t>
            </a:r>
            <a:endParaRPr lang="en-US" sz="2400" dirty="0">
              <a:latin typeface="+mj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94718" y="2629977"/>
            <a:ext cx="1945043" cy="261610"/>
            <a:chOff x="2844928" y="2635940"/>
            <a:chExt cx="3012421" cy="405173"/>
          </a:xfrm>
        </p:grpSpPr>
        <p:sp>
          <p:nvSpPr>
            <p:cNvPr id="31" name="TextBox 30"/>
            <p:cNvSpPr txBox="1"/>
            <p:nvPr/>
          </p:nvSpPr>
          <p:spPr>
            <a:xfrm>
              <a:off x="3874097" y="2635940"/>
              <a:ext cx="954082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31,33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903243" y="2635940"/>
              <a:ext cx="954106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44,55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844928" y="2635940"/>
              <a:ext cx="954106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10,12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262495" y="3098608"/>
            <a:ext cx="609462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27,38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923702" y="3098608"/>
            <a:ext cx="616059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43,45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94717" y="3098608"/>
            <a:ext cx="616042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18,24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499430" y="3941000"/>
            <a:ext cx="2128680" cy="33899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500657" y="3478118"/>
            <a:ext cx="2128680" cy="33899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594718" y="3528831"/>
            <a:ext cx="1945043" cy="261610"/>
            <a:chOff x="2844928" y="2635940"/>
            <a:chExt cx="3012421" cy="405173"/>
          </a:xfrm>
        </p:grpSpPr>
        <p:sp>
          <p:nvSpPr>
            <p:cNvPr id="43" name="TextBox 42"/>
            <p:cNvSpPr txBox="1"/>
            <p:nvPr/>
          </p:nvSpPr>
          <p:spPr>
            <a:xfrm>
              <a:off x="3874097" y="2635940"/>
              <a:ext cx="954082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31,33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903243" y="2635940"/>
              <a:ext cx="954106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47,55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844928" y="2635940"/>
              <a:ext cx="954106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10,12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1262496" y="3997462"/>
            <a:ext cx="609462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20,22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923702" y="3997462"/>
            <a:ext cx="616059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23,41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94717" y="3997462"/>
            <a:ext cx="616042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3,18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496157" y="4833984"/>
            <a:ext cx="2128680" cy="33899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>
            <a:off x="497384" y="4371102"/>
            <a:ext cx="2128680" cy="33899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9"/>
          <p:cNvGrpSpPr/>
          <p:nvPr/>
        </p:nvGrpSpPr>
        <p:grpSpPr>
          <a:xfrm>
            <a:off x="591445" y="4421815"/>
            <a:ext cx="1945043" cy="261610"/>
            <a:chOff x="2844928" y="2635940"/>
            <a:chExt cx="3012421" cy="405173"/>
          </a:xfrm>
        </p:grpSpPr>
        <p:sp>
          <p:nvSpPr>
            <p:cNvPr id="61" name="TextBox 60"/>
            <p:cNvSpPr txBox="1"/>
            <p:nvPr/>
          </p:nvSpPr>
          <p:spPr>
            <a:xfrm>
              <a:off x="3874097" y="2635940"/>
              <a:ext cx="954082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39,42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903243" y="2635940"/>
              <a:ext cx="954106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46,55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844928" y="2635940"/>
              <a:ext cx="954106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31,33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1259226" y="4890446"/>
            <a:ext cx="609462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18,23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920429" y="4890446"/>
            <a:ext cx="616059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24,27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91444" y="4890446"/>
            <a:ext cx="616042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1,3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492884" y="5737430"/>
            <a:ext cx="2128680" cy="33899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494111" y="5274548"/>
            <a:ext cx="2128680" cy="33899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Group 68"/>
          <p:cNvGrpSpPr/>
          <p:nvPr/>
        </p:nvGrpSpPr>
        <p:grpSpPr>
          <a:xfrm>
            <a:off x="588172" y="5325261"/>
            <a:ext cx="1945043" cy="261610"/>
            <a:chOff x="2844928" y="2635940"/>
            <a:chExt cx="3012421" cy="405173"/>
          </a:xfrm>
        </p:grpSpPr>
        <p:sp>
          <p:nvSpPr>
            <p:cNvPr id="70" name="TextBox 69"/>
            <p:cNvSpPr txBox="1"/>
            <p:nvPr/>
          </p:nvSpPr>
          <p:spPr>
            <a:xfrm>
              <a:off x="3874097" y="2635940"/>
              <a:ext cx="954082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33,40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903243" y="2635940"/>
              <a:ext cx="954106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44,48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844928" y="2635940"/>
              <a:ext cx="954106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10,12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1255952" y="5793892"/>
            <a:ext cx="609462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22,24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917156" y="5793892"/>
            <a:ext cx="616059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27,31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88171" y="5793892"/>
            <a:ext cx="616042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16,18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74100" y="3360218"/>
            <a:ext cx="260127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  <a:r>
              <a:rPr lang="en-US" sz="2800" dirty="0" smtClean="0"/>
              <a:t>. Now merge pairs of (sorted) files… </a:t>
            </a:r>
            <a:r>
              <a:rPr lang="en-US" sz="2800" b="1" dirty="0" smtClean="0"/>
              <a:t>the resulting files will be sorted!</a:t>
            </a:r>
            <a:endParaRPr lang="en-US" sz="2800" b="1" dirty="0"/>
          </a:p>
        </p:txBody>
      </p:sp>
      <p:sp>
        <p:nvSpPr>
          <p:cNvPr id="46" name="Can 45"/>
          <p:cNvSpPr/>
          <p:nvPr/>
        </p:nvSpPr>
        <p:spPr>
          <a:xfrm>
            <a:off x="3375999" y="2063241"/>
            <a:ext cx="2232468" cy="4162852"/>
          </a:xfrm>
          <a:prstGeom prst="can">
            <a:avLst>
              <a:gd name="adj" fmla="val 9229"/>
            </a:avLst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51" name="Rounded Rectangle 50"/>
          <p:cNvSpPr/>
          <p:nvPr/>
        </p:nvSpPr>
        <p:spPr>
          <a:xfrm>
            <a:off x="3439873" y="2556756"/>
            <a:ext cx="2128680" cy="82438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4033139" y="1770546"/>
            <a:ext cx="918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Disk</a:t>
            </a:r>
            <a:endParaRPr lang="en-US" sz="2400" dirty="0">
              <a:latin typeface="+mj-lt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3533934" y="2607469"/>
            <a:ext cx="1945043" cy="261610"/>
            <a:chOff x="2844928" y="2635940"/>
            <a:chExt cx="3012421" cy="405173"/>
          </a:xfrm>
        </p:grpSpPr>
        <p:sp>
          <p:nvSpPr>
            <p:cNvPr id="54" name="TextBox 53"/>
            <p:cNvSpPr txBox="1"/>
            <p:nvPr/>
          </p:nvSpPr>
          <p:spPr>
            <a:xfrm>
              <a:off x="3874097" y="2635940"/>
              <a:ext cx="954082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18,24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903243" y="2635940"/>
              <a:ext cx="954106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27,31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844928" y="2635940"/>
              <a:ext cx="954106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10,12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4201711" y="3076100"/>
            <a:ext cx="609462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43,44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862918" y="3076100"/>
            <a:ext cx="616059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45,55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533933" y="3076100"/>
            <a:ext cx="616042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33,38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3439873" y="3455609"/>
            <a:ext cx="2128680" cy="81980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Group 80"/>
          <p:cNvGrpSpPr/>
          <p:nvPr/>
        </p:nvGrpSpPr>
        <p:grpSpPr>
          <a:xfrm>
            <a:off x="3533934" y="3506323"/>
            <a:ext cx="1945043" cy="261610"/>
            <a:chOff x="2844928" y="2635940"/>
            <a:chExt cx="3012421" cy="405173"/>
          </a:xfrm>
        </p:grpSpPr>
        <p:sp>
          <p:nvSpPr>
            <p:cNvPr id="82" name="TextBox 81"/>
            <p:cNvSpPr txBox="1"/>
            <p:nvPr/>
          </p:nvSpPr>
          <p:spPr>
            <a:xfrm>
              <a:off x="3874097" y="2635940"/>
              <a:ext cx="954082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12,18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4903243" y="2635940"/>
              <a:ext cx="954106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20,22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2844928" y="2635940"/>
              <a:ext cx="954106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3,10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4201712" y="3974954"/>
            <a:ext cx="609462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33,41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862918" y="3974954"/>
            <a:ext cx="616059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47,55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533933" y="3974954"/>
            <a:ext cx="616042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23,31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89" name="Rounded Rectangle 88"/>
          <p:cNvSpPr/>
          <p:nvPr/>
        </p:nvSpPr>
        <p:spPr>
          <a:xfrm>
            <a:off x="3436600" y="4348594"/>
            <a:ext cx="2128680" cy="82438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/>
          <p:cNvGrpSpPr/>
          <p:nvPr/>
        </p:nvGrpSpPr>
        <p:grpSpPr>
          <a:xfrm>
            <a:off x="3530661" y="4399307"/>
            <a:ext cx="1945043" cy="261610"/>
            <a:chOff x="2844928" y="2635940"/>
            <a:chExt cx="3012421" cy="405173"/>
          </a:xfrm>
        </p:grpSpPr>
        <p:sp>
          <p:nvSpPr>
            <p:cNvPr id="91" name="TextBox 90"/>
            <p:cNvSpPr txBox="1"/>
            <p:nvPr/>
          </p:nvSpPr>
          <p:spPr>
            <a:xfrm>
              <a:off x="3874097" y="2635940"/>
              <a:ext cx="954082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18,23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4903243" y="2635940"/>
              <a:ext cx="954106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24,27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2844928" y="2635940"/>
              <a:ext cx="954106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1,3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4198442" y="4867938"/>
            <a:ext cx="609462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39,42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859645" y="4867938"/>
            <a:ext cx="616059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46,55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3530660" y="4867938"/>
            <a:ext cx="616042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31,33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98" name="Rounded Rectangle 97"/>
          <p:cNvSpPr/>
          <p:nvPr/>
        </p:nvSpPr>
        <p:spPr>
          <a:xfrm>
            <a:off x="3433327" y="5252040"/>
            <a:ext cx="2128680" cy="80124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9" name="Group 98"/>
          <p:cNvGrpSpPr/>
          <p:nvPr/>
        </p:nvGrpSpPr>
        <p:grpSpPr>
          <a:xfrm>
            <a:off x="3527388" y="5302753"/>
            <a:ext cx="1945043" cy="261610"/>
            <a:chOff x="2844928" y="2635940"/>
            <a:chExt cx="3012421" cy="405173"/>
          </a:xfrm>
        </p:grpSpPr>
        <p:sp>
          <p:nvSpPr>
            <p:cNvPr id="100" name="TextBox 99"/>
            <p:cNvSpPr txBox="1"/>
            <p:nvPr/>
          </p:nvSpPr>
          <p:spPr>
            <a:xfrm>
              <a:off x="3874097" y="2635940"/>
              <a:ext cx="954082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16,18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4903243" y="2635940"/>
              <a:ext cx="954106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22,24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2844928" y="2635940"/>
              <a:ext cx="954106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10,12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</p:grpSp>
      <p:sp>
        <p:nvSpPr>
          <p:cNvPr id="103" name="TextBox 102"/>
          <p:cNvSpPr txBox="1"/>
          <p:nvPr/>
        </p:nvSpPr>
        <p:spPr>
          <a:xfrm>
            <a:off x="4195168" y="5771384"/>
            <a:ext cx="609462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33,40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4856372" y="5771384"/>
            <a:ext cx="616059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44,48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3527387" y="5771384"/>
            <a:ext cx="616042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27,31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763311" y="3941001"/>
            <a:ext cx="516532" cy="458306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TextBox 137"/>
          <p:cNvSpPr txBox="1"/>
          <p:nvPr/>
        </p:nvSpPr>
        <p:spPr>
          <a:xfrm>
            <a:off x="9251940" y="1597070"/>
            <a:ext cx="2586398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Assume we still only have </a:t>
            </a:r>
            <a:r>
              <a:rPr lang="en-US" sz="2400" i="1" dirty="0" smtClean="0">
                <a:latin typeface="+mj-lt"/>
              </a:rPr>
              <a:t>3</a:t>
            </a:r>
            <a:r>
              <a:rPr lang="en-US" sz="2400" dirty="0" smtClean="0">
                <a:latin typeface="+mj-lt"/>
              </a:rPr>
              <a:t> buffer pages </a:t>
            </a:r>
            <a:r>
              <a:rPr lang="en-US" sz="2400" i="1" dirty="0" smtClean="0">
                <a:latin typeface="+mj-lt"/>
              </a:rPr>
              <a:t>(Buffer not pictured)</a:t>
            </a:r>
            <a:endParaRPr lang="en-US" sz="2400" i="1" dirty="0">
              <a:latin typeface="+mj-lt"/>
            </a:endParaRPr>
          </a:p>
        </p:txBody>
      </p:sp>
      <p:grpSp>
        <p:nvGrpSpPr>
          <p:cNvPr id="107" name="Group 106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08" name="Rectangle 107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188780" y="-22510"/>
              <a:ext cx="44087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11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&gt;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2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&gt;  External Merge Sort: Larger files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185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Running External Merge Sort on Larger Files</a:t>
            </a:r>
            <a:endParaRPr lang="en-US" dirty="0"/>
          </a:p>
        </p:txBody>
      </p:sp>
      <p:sp>
        <p:nvSpPr>
          <p:cNvPr id="25" name="Can 24"/>
          <p:cNvSpPr/>
          <p:nvPr/>
        </p:nvSpPr>
        <p:spPr>
          <a:xfrm>
            <a:off x="436783" y="2085749"/>
            <a:ext cx="2232468" cy="4162852"/>
          </a:xfrm>
          <a:prstGeom prst="can">
            <a:avLst>
              <a:gd name="adj" fmla="val 9229"/>
            </a:avLst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3" name="Rounded Rectangle 32"/>
          <p:cNvSpPr/>
          <p:nvPr/>
        </p:nvSpPr>
        <p:spPr>
          <a:xfrm>
            <a:off x="499430" y="3042146"/>
            <a:ext cx="2128680" cy="33899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500657" y="2579264"/>
            <a:ext cx="2128680" cy="33899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1093923" y="1793054"/>
            <a:ext cx="918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Disk</a:t>
            </a:r>
            <a:endParaRPr lang="en-US" sz="2400" dirty="0">
              <a:latin typeface="+mj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94718" y="2629977"/>
            <a:ext cx="1945043" cy="261610"/>
            <a:chOff x="2844928" y="2635940"/>
            <a:chExt cx="3012421" cy="405173"/>
          </a:xfrm>
        </p:grpSpPr>
        <p:sp>
          <p:nvSpPr>
            <p:cNvPr id="31" name="TextBox 30"/>
            <p:cNvSpPr txBox="1"/>
            <p:nvPr/>
          </p:nvSpPr>
          <p:spPr>
            <a:xfrm>
              <a:off x="3874097" y="2635940"/>
              <a:ext cx="954082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31,33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903243" y="2635940"/>
              <a:ext cx="954106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44,55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844928" y="2635940"/>
              <a:ext cx="954106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10,12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262495" y="3098608"/>
            <a:ext cx="609462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27,38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923702" y="3098608"/>
            <a:ext cx="616059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43,45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94717" y="3098608"/>
            <a:ext cx="616042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18,24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499430" y="3941000"/>
            <a:ext cx="2128680" cy="33899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500657" y="3478118"/>
            <a:ext cx="2128680" cy="33899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594718" y="3528831"/>
            <a:ext cx="1945043" cy="261610"/>
            <a:chOff x="2844928" y="2635940"/>
            <a:chExt cx="3012421" cy="405173"/>
          </a:xfrm>
        </p:grpSpPr>
        <p:sp>
          <p:nvSpPr>
            <p:cNvPr id="43" name="TextBox 42"/>
            <p:cNvSpPr txBox="1"/>
            <p:nvPr/>
          </p:nvSpPr>
          <p:spPr>
            <a:xfrm>
              <a:off x="3874097" y="2635940"/>
              <a:ext cx="954082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31,33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903243" y="2635940"/>
              <a:ext cx="954106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47,55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844928" y="2635940"/>
              <a:ext cx="954106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10,12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1262496" y="3997462"/>
            <a:ext cx="609462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20,22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923702" y="3997462"/>
            <a:ext cx="616059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23,41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94717" y="3997462"/>
            <a:ext cx="616042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3,18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496157" y="4833984"/>
            <a:ext cx="2128680" cy="33899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>
            <a:off x="497384" y="4371102"/>
            <a:ext cx="2128680" cy="33899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9"/>
          <p:cNvGrpSpPr/>
          <p:nvPr/>
        </p:nvGrpSpPr>
        <p:grpSpPr>
          <a:xfrm>
            <a:off x="591445" y="4421815"/>
            <a:ext cx="1945043" cy="261610"/>
            <a:chOff x="2844928" y="2635940"/>
            <a:chExt cx="3012421" cy="405173"/>
          </a:xfrm>
        </p:grpSpPr>
        <p:sp>
          <p:nvSpPr>
            <p:cNvPr id="61" name="TextBox 60"/>
            <p:cNvSpPr txBox="1"/>
            <p:nvPr/>
          </p:nvSpPr>
          <p:spPr>
            <a:xfrm>
              <a:off x="3874097" y="2635940"/>
              <a:ext cx="954082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39,42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903243" y="2635940"/>
              <a:ext cx="954106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46,55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844928" y="2635940"/>
              <a:ext cx="954106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31,33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1259226" y="4890446"/>
            <a:ext cx="609462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18,23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920429" y="4890446"/>
            <a:ext cx="616059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24,27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91444" y="4890446"/>
            <a:ext cx="616042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1,3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492884" y="5737430"/>
            <a:ext cx="2128680" cy="33899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494111" y="5274548"/>
            <a:ext cx="2128680" cy="33899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Group 68"/>
          <p:cNvGrpSpPr/>
          <p:nvPr/>
        </p:nvGrpSpPr>
        <p:grpSpPr>
          <a:xfrm>
            <a:off x="588172" y="5325261"/>
            <a:ext cx="1945043" cy="261610"/>
            <a:chOff x="2844928" y="2635940"/>
            <a:chExt cx="3012421" cy="405173"/>
          </a:xfrm>
        </p:grpSpPr>
        <p:sp>
          <p:nvSpPr>
            <p:cNvPr id="70" name="TextBox 69"/>
            <p:cNvSpPr txBox="1"/>
            <p:nvPr/>
          </p:nvSpPr>
          <p:spPr>
            <a:xfrm>
              <a:off x="3874097" y="2635940"/>
              <a:ext cx="954082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33,40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903243" y="2635940"/>
              <a:ext cx="954106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44,48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844928" y="2635940"/>
              <a:ext cx="954106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10,12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1255952" y="5793892"/>
            <a:ext cx="609462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22,24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917156" y="5793892"/>
            <a:ext cx="616059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27,31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88171" y="5793892"/>
            <a:ext cx="616042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16,18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27664" y="3790659"/>
            <a:ext cx="2601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3. And repeat…</a:t>
            </a:r>
            <a:endParaRPr lang="en-US" sz="2800" b="1" dirty="0"/>
          </a:p>
        </p:txBody>
      </p:sp>
      <p:sp>
        <p:nvSpPr>
          <p:cNvPr id="46" name="Can 45"/>
          <p:cNvSpPr/>
          <p:nvPr/>
        </p:nvSpPr>
        <p:spPr>
          <a:xfrm>
            <a:off x="3375999" y="2063241"/>
            <a:ext cx="2232468" cy="4162852"/>
          </a:xfrm>
          <a:prstGeom prst="can">
            <a:avLst>
              <a:gd name="adj" fmla="val 9229"/>
            </a:avLst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51" name="Rounded Rectangle 50"/>
          <p:cNvSpPr/>
          <p:nvPr/>
        </p:nvSpPr>
        <p:spPr>
          <a:xfrm>
            <a:off x="3439873" y="2556756"/>
            <a:ext cx="2128680" cy="82438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4033139" y="1770546"/>
            <a:ext cx="918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Disk</a:t>
            </a:r>
            <a:endParaRPr lang="en-US" sz="2400" dirty="0">
              <a:latin typeface="+mj-lt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3533934" y="2607469"/>
            <a:ext cx="1945043" cy="261610"/>
            <a:chOff x="2844928" y="2635940"/>
            <a:chExt cx="3012421" cy="405173"/>
          </a:xfrm>
        </p:grpSpPr>
        <p:sp>
          <p:nvSpPr>
            <p:cNvPr id="54" name="TextBox 53"/>
            <p:cNvSpPr txBox="1"/>
            <p:nvPr/>
          </p:nvSpPr>
          <p:spPr>
            <a:xfrm>
              <a:off x="3874097" y="2635940"/>
              <a:ext cx="954082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18,24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903243" y="2635940"/>
              <a:ext cx="954106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27,31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844928" y="2635940"/>
              <a:ext cx="954106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10,12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4201711" y="3076100"/>
            <a:ext cx="609462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43,44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862918" y="3076100"/>
            <a:ext cx="616059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45,55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533933" y="3076100"/>
            <a:ext cx="616042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33,38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3439873" y="3455609"/>
            <a:ext cx="2128680" cy="81980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Group 80"/>
          <p:cNvGrpSpPr/>
          <p:nvPr/>
        </p:nvGrpSpPr>
        <p:grpSpPr>
          <a:xfrm>
            <a:off x="3533934" y="3506323"/>
            <a:ext cx="1945043" cy="261610"/>
            <a:chOff x="2844928" y="2635940"/>
            <a:chExt cx="3012421" cy="405173"/>
          </a:xfrm>
        </p:grpSpPr>
        <p:sp>
          <p:nvSpPr>
            <p:cNvPr id="82" name="TextBox 81"/>
            <p:cNvSpPr txBox="1"/>
            <p:nvPr/>
          </p:nvSpPr>
          <p:spPr>
            <a:xfrm>
              <a:off x="3874097" y="2635940"/>
              <a:ext cx="954082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12,18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4903243" y="2635940"/>
              <a:ext cx="954106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20,22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2844928" y="2635940"/>
              <a:ext cx="954106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3,10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4201712" y="3974954"/>
            <a:ext cx="609462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33,41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862918" y="3974954"/>
            <a:ext cx="616059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47,55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533933" y="3974954"/>
            <a:ext cx="616042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23,31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89" name="Rounded Rectangle 88"/>
          <p:cNvSpPr/>
          <p:nvPr/>
        </p:nvSpPr>
        <p:spPr>
          <a:xfrm>
            <a:off x="3436600" y="4348594"/>
            <a:ext cx="2128680" cy="82438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/>
          <p:cNvGrpSpPr/>
          <p:nvPr/>
        </p:nvGrpSpPr>
        <p:grpSpPr>
          <a:xfrm>
            <a:off x="3530661" y="4399307"/>
            <a:ext cx="1945043" cy="261610"/>
            <a:chOff x="2844928" y="2635940"/>
            <a:chExt cx="3012421" cy="405173"/>
          </a:xfrm>
        </p:grpSpPr>
        <p:sp>
          <p:nvSpPr>
            <p:cNvPr id="91" name="TextBox 90"/>
            <p:cNvSpPr txBox="1"/>
            <p:nvPr/>
          </p:nvSpPr>
          <p:spPr>
            <a:xfrm>
              <a:off x="3874097" y="2635940"/>
              <a:ext cx="954082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18,23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4903243" y="2635940"/>
              <a:ext cx="954106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24,27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2844928" y="2635940"/>
              <a:ext cx="954106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1,3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4198442" y="4867938"/>
            <a:ext cx="609462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39,42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859645" y="4867938"/>
            <a:ext cx="616059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46,55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3530660" y="4867938"/>
            <a:ext cx="616042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31,33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98" name="Rounded Rectangle 97"/>
          <p:cNvSpPr/>
          <p:nvPr/>
        </p:nvSpPr>
        <p:spPr>
          <a:xfrm>
            <a:off x="3433327" y="5252040"/>
            <a:ext cx="2128680" cy="80124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9" name="Group 98"/>
          <p:cNvGrpSpPr/>
          <p:nvPr/>
        </p:nvGrpSpPr>
        <p:grpSpPr>
          <a:xfrm>
            <a:off x="3527388" y="5302753"/>
            <a:ext cx="1945043" cy="261610"/>
            <a:chOff x="2844928" y="2635940"/>
            <a:chExt cx="3012421" cy="405173"/>
          </a:xfrm>
        </p:grpSpPr>
        <p:sp>
          <p:nvSpPr>
            <p:cNvPr id="100" name="TextBox 99"/>
            <p:cNvSpPr txBox="1"/>
            <p:nvPr/>
          </p:nvSpPr>
          <p:spPr>
            <a:xfrm>
              <a:off x="3874097" y="2635940"/>
              <a:ext cx="954082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16,18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4903243" y="2635940"/>
              <a:ext cx="954106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22,24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2844928" y="2635940"/>
              <a:ext cx="954106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10,12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</p:grpSp>
      <p:sp>
        <p:nvSpPr>
          <p:cNvPr id="103" name="TextBox 102"/>
          <p:cNvSpPr txBox="1"/>
          <p:nvPr/>
        </p:nvSpPr>
        <p:spPr>
          <a:xfrm>
            <a:off x="4195168" y="5771384"/>
            <a:ext cx="609462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33,40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4856372" y="5771384"/>
            <a:ext cx="616059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44,48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3527387" y="5771384"/>
            <a:ext cx="616042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27,31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763311" y="3941001"/>
            <a:ext cx="516532" cy="458306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Can 87"/>
          <p:cNvSpPr/>
          <p:nvPr/>
        </p:nvSpPr>
        <p:spPr>
          <a:xfrm>
            <a:off x="6299374" y="2085749"/>
            <a:ext cx="2232468" cy="4162852"/>
          </a:xfrm>
          <a:prstGeom prst="can">
            <a:avLst>
              <a:gd name="adj" fmla="val 9229"/>
            </a:avLst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97" name="Rounded Rectangle 96"/>
          <p:cNvSpPr/>
          <p:nvPr/>
        </p:nvSpPr>
        <p:spPr>
          <a:xfrm>
            <a:off x="6363248" y="2579264"/>
            <a:ext cx="2128680" cy="171277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TextBox 105"/>
          <p:cNvSpPr txBox="1"/>
          <p:nvPr/>
        </p:nvSpPr>
        <p:spPr>
          <a:xfrm>
            <a:off x="6956514" y="1793054"/>
            <a:ext cx="918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Disk</a:t>
            </a:r>
            <a:endParaRPr lang="en-US" sz="2400" dirty="0">
              <a:latin typeface="+mj-lt"/>
            </a:endParaRPr>
          </a:p>
        </p:txBody>
      </p:sp>
      <p:grpSp>
        <p:nvGrpSpPr>
          <p:cNvPr id="107" name="Group 106"/>
          <p:cNvGrpSpPr/>
          <p:nvPr/>
        </p:nvGrpSpPr>
        <p:grpSpPr>
          <a:xfrm>
            <a:off x="6457309" y="2629977"/>
            <a:ext cx="1945043" cy="261610"/>
            <a:chOff x="2844928" y="2635940"/>
            <a:chExt cx="3012421" cy="405173"/>
          </a:xfrm>
        </p:grpSpPr>
        <p:sp>
          <p:nvSpPr>
            <p:cNvPr id="108" name="TextBox 107"/>
            <p:cNvSpPr txBox="1"/>
            <p:nvPr/>
          </p:nvSpPr>
          <p:spPr>
            <a:xfrm>
              <a:off x="3874097" y="2635940"/>
              <a:ext cx="954082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10,12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4903243" y="2635940"/>
              <a:ext cx="954106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12,18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2844928" y="2635940"/>
              <a:ext cx="954106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3,10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</p:grpSp>
      <p:sp>
        <p:nvSpPr>
          <p:cNvPr id="111" name="TextBox 110"/>
          <p:cNvSpPr txBox="1"/>
          <p:nvPr/>
        </p:nvSpPr>
        <p:spPr>
          <a:xfrm>
            <a:off x="7125086" y="3098608"/>
            <a:ext cx="609462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22,23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7786293" y="3098608"/>
            <a:ext cx="616059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24,27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6457308" y="3098608"/>
            <a:ext cx="616042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18,20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grpSp>
        <p:nvGrpSpPr>
          <p:cNvPr id="115" name="Group 114"/>
          <p:cNvGrpSpPr/>
          <p:nvPr/>
        </p:nvGrpSpPr>
        <p:grpSpPr>
          <a:xfrm>
            <a:off x="6457309" y="3528831"/>
            <a:ext cx="1945043" cy="261610"/>
            <a:chOff x="2844928" y="2635940"/>
            <a:chExt cx="3012421" cy="405173"/>
          </a:xfrm>
        </p:grpSpPr>
        <p:sp>
          <p:nvSpPr>
            <p:cNvPr id="116" name="TextBox 115"/>
            <p:cNvSpPr txBox="1"/>
            <p:nvPr/>
          </p:nvSpPr>
          <p:spPr>
            <a:xfrm>
              <a:off x="3874097" y="2635940"/>
              <a:ext cx="954082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33,33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4903243" y="2635940"/>
              <a:ext cx="954106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38,41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2844928" y="2635940"/>
              <a:ext cx="954106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31,31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</p:grpSp>
      <p:sp>
        <p:nvSpPr>
          <p:cNvPr id="119" name="TextBox 118"/>
          <p:cNvSpPr txBox="1"/>
          <p:nvPr/>
        </p:nvSpPr>
        <p:spPr>
          <a:xfrm>
            <a:off x="7125087" y="3997462"/>
            <a:ext cx="609462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45,47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7786293" y="3997462"/>
            <a:ext cx="616059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55,55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6457308" y="3997462"/>
            <a:ext cx="616042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43,44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122" name="Rounded Rectangle 121"/>
          <p:cNvSpPr/>
          <p:nvPr/>
        </p:nvSpPr>
        <p:spPr>
          <a:xfrm>
            <a:off x="6359975" y="4371101"/>
            <a:ext cx="2128680" cy="178539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3" name="Group 122"/>
          <p:cNvGrpSpPr/>
          <p:nvPr/>
        </p:nvGrpSpPr>
        <p:grpSpPr>
          <a:xfrm>
            <a:off x="6454036" y="4421815"/>
            <a:ext cx="1945043" cy="261610"/>
            <a:chOff x="2844928" y="2635940"/>
            <a:chExt cx="3012421" cy="405173"/>
          </a:xfrm>
        </p:grpSpPr>
        <p:sp>
          <p:nvSpPr>
            <p:cNvPr id="124" name="TextBox 123"/>
            <p:cNvSpPr txBox="1"/>
            <p:nvPr/>
          </p:nvSpPr>
          <p:spPr>
            <a:xfrm>
              <a:off x="3874097" y="2635940"/>
              <a:ext cx="954082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10,12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4903243" y="2635940"/>
              <a:ext cx="954106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16,18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2844928" y="2635940"/>
              <a:ext cx="954106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1,3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</p:grpSp>
      <p:sp>
        <p:nvSpPr>
          <p:cNvPr id="127" name="TextBox 126"/>
          <p:cNvSpPr txBox="1"/>
          <p:nvPr/>
        </p:nvSpPr>
        <p:spPr>
          <a:xfrm>
            <a:off x="7121817" y="4890446"/>
            <a:ext cx="609462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23,24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7783020" y="4890446"/>
            <a:ext cx="616059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24,27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6454035" y="4890446"/>
            <a:ext cx="616042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18,22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grpSp>
        <p:nvGrpSpPr>
          <p:cNvPr id="131" name="Group 130"/>
          <p:cNvGrpSpPr/>
          <p:nvPr/>
        </p:nvGrpSpPr>
        <p:grpSpPr>
          <a:xfrm>
            <a:off x="6450763" y="5325261"/>
            <a:ext cx="1945043" cy="261610"/>
            <a:chOff x="2844928" y="2635940"/>
            <a:chExt cx="3012421" cy="405173"/>
          </a:xfrm>
        </p:grpSpPr>
        <p:sp>
          <p:nvSpPr>
            <p:cNvPr id="132" name="TextBox 131"/>
            <p:cNvSpPr txBox="1"/>
            <p:nvPr/>
          </p:nvSpPr>
          <p:spPr>
            <a:xfrm>
              <a:off x="3874097" y="2635940"/>
              <a:ext cx="954082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31,33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4903243" y="2635940"/>
              <a:ext cx="954106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33,39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2844928" y="2635940"/>
              <a:ext cx="954106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27,31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</p:grpSp>
      <p:sp>
        <p:nvSpPr>
          <p:cNvPr id="135" name="TextBox 134"/>
          <p:cNvSpPr txBox="1"/>
          <p:nvPr/>
        </p:nvSpPr>
        <p:spPr>
          <a:xfrm>
            <a:off x="7118543" y="5793892"/>
            <a:ext cx="609462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44,46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7779747" y="5793892"/>
            <a:ext cx="616059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48,55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6450762" y="5793892"/>
            <a:ext cx="616042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40,42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138" name="Right Arrow 137"/>
          <p:cNvSpPr/>
          <p:nvPr/>
        </p:nvSpPr>
        <p:spPr>
          <a:xfrm>
            <a:off x="5686686" y="3963509"/>
            <a:ext cx="516532" cy="458306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TextBox 168"/>
          <p:cNvSpPr txBox="1"/>
          <p:nvPr/>
        </p:nvSpPr>
        <p:spPr>
          <a:xfrm>
            <a:off x="9251940" y="1597070"/>
            <a:ext cx="2586398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Assume we still only have </a:t>
            </a:r>
            <a:r>
              <a:rPr lang="en-US" sz="2400" i="1" dirty="0" smtClean="0">
                <a:latin typeface="+mj-lt"/>
              </a:rPr>
              <a:t>3</a:t>
            </a:r>
            <a:r>
              <a:rPr lang="en-US" sz="2400" dirty="0" smtClean="0">
                <a:latin typeface="+mj-lt"/>
              </a:rPr>
              <a:t> buffer pages </a:t>
            </a:r>
            <a:r>
              <a:rPr lang="en-US" sz="2400" i="1" dirty="0" smtClean="0">
                <a:latin typeface="+mj-lt"/>
              </a:rPr>
              <a:t>(Buffer not pictured)</a:t>
            </a:r>
            <a:endParaRPr lang="en-US" sz="2400" i="1" dirty="0">
              <a:latin typeface="+mj-lt"/>
            </a:endParaRPr>
          </a:p>
        </p:txBody>
      </p:sp>
      <p:grpSp>
        <p:nvGrpSpPr>
          <p:cNvPr id="140" name="Group 13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41" name="Rectangle 14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188780" y="-22510"/>
              <a:ext cx="44087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11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&gt;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2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&gt;  External Merge Sort: Larger files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143" name="TextBox 142"/>
          <p:cNvSpPr txBox="1"/>
          <p:nvPr/>
        </p:nvSpPr>
        <p:spPr>
          <a:xfrm>
            <a:off x="9027664" y="5127240"/>
            <a:ext cx="2586398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Call each of these steps a </a:t>
            </a:r>
            <a:r>
              <a:rPr lang="en-US" sz="2400" b="1" i="1" dirty="0" smtClean="0">
                <a:latin typeface="+mj-lt"/>
              </a:rPr>
              <a:t>pass</a:t>
            </a:r>
            <a:endParaRPr lang="en-US" sz="24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7681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will learn about in this 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17578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endParaRPr lang="en-US" dirty="0" smtClean="0">
              <a:latin typeface="+mj-lt"/>
            </a:endParaRPr>
          </a:p>
          <a:p>
            <a:pPr marL="514350" indent="-514350">
              <a:buAutoNum type="arabicPeriod"/>
            </a:pPr>
            <a:r>
              <a:rPr lang="en-US" dirty="0" smtClean="0">
                <a:latin typeface="+mj-lt"/>
              </a:rPr>
              <a:t>External </a:t>
            </a:r>
            <a:r>
              <a:rPr lang="en-US" dirty="0" smtClean="0">
                <a:latin typeface="+mj-lt"/>
              </a:rPr>
              <a:t>Merge </a:t>
            </a:r>
            <a:r>
              <a:rPr lang="en-US" dirty="0" smtClean="0">
                <a:latin typeface="+mj-lt"/>
              </a:rPr>
              <a:t>(of sorted files)</a:t>
            </a:r>
          </a:p>
          <a:p>
            <a:pPr marL="514350" indent="-514350">
              <a:buAutoNum type="arabicPeriod"/>
            </a:pPr>
            <a:endParaRPr lang="en-US" dirty="0">
              <a:latin typeface="+mj-lt"/>
            </a:endParaRPr>
          </a:p>
          <a:p>
            <a:pPr marL="514350" indent="-514350">
              <a:buAutoNum type="arabicPeriod"/>
            </a:pPr>
            <a:r>
              <a:rPr lang="en-US" dirty="0" smtClean="0">
                <a:latin typeface="+mj-lt"/>
              </a:rPr>
              <a:t>External </a:t>
            </a:r>
            <a:r>
              <a:rPr lang="en-US" dirty="0" smtClean="0">
                <a:latin typeface="+mj-lt"/>
              </a:rPr>
              <a:t>Merge - Sort</a:t>
            </a:r>
            <a:endParaRPr lang="en-US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88780" y="-22510"/>
              <a:ext cx="9396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11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907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Running External Merge Sort on Larger Files</a:t>
            </a:r>
            <a:endParaRPr lang="en-US" dirty="0"/>
          </a:p>
        </p:txBody>
      </p:sp>
      <p:sp>
        <p:nvSpPr>
          <p:cNvPr id="25" name="Can 24"/>
          <p:cNvSpPr/>
          <p:nvPr/>
        </p:nvSpPr>
        <p:spPr>
          <a:xfrm>
            <a:off x="436783" y="2085749"/>
            <a:ext cx="2232468" cy="4162852"/>
          </a:xfrm>
          <a:prstGeom prst="can">
            <a:avLst>
              <a:gd name="adj" fmla="val 9229"/>
            </a:avLst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3" name="Rounded Rectangle 32"/>
          <p:cNvSpPr/>
          <p:nvPr/>
        </p:nvSpPr>
        <p:spPr>
          <a:xfrm>
            <a:off x="499430" y="3042146"/>
            <a:ext cx="2128680" cy="33899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500657" y="2579264"/>
            <a:ext cx="2128680" cy="33899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1093923" y="1793054"/>
            <a:ext cx="918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Disk</a:t>
            </a:r>
            <a:endParaRPr lang="en-US" sz="2400" dirty="0">
              <a:latin typeface="+mj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94718" y="2629977"/>
            <a:ext cx="1945043" cy="261610"/>
            <a:chOff x="2844928" y="2635940"/>
            <a:chExt cx="3012421" cy="405173"/>
          </a:xfrm>
        </p:grpSpPr>
        <p:sp>
          <p:nvSpPr>
            <p:cNvPr id="31" name="TextBox 30"/>
            <p:cNvSpPr txBox="1"/>
            <p:nvPr/>
          </p:nvSpPr>
          <p:spPr>
            <a:xfrm>
              <a:off x="3874097" y="2635940"/>
              <a:ext cx="954082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31,33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903243" y="2635940"/>
              <a:ext cx="954106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44,55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844928" y="2635940"/>
              <a:ext cx="954106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10,12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262495" y="3098608"/>
            <a:ext cx="609462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27,38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923702" y="3098608"/>
            <a:ext cx="616059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43,45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94717" y="3098608"/>
            <a:ext cx="616042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18,24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499430" y="3941000"/>
            <a:ext cx="2128680" cy="33899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500657" y="3478118"/>
            <a:ext cx="2128680" cy="33899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594718" y="3528831"/>
            <a:ext cx="1945043" cy="261610"/>
            <a:chOff x="2844928" y="2635940"/>
            <a:chExt cx="3012421" cy="405173"/>
          </a:xfrm>
        </p:grpSpPr>
        <p:sp>
          <p:nvSpPr>
            <p:cNvPr id="43" name="TextBox 42"/>
            <p:cNvSpPr txBox="1"/>
            <p:nvPr/>
          </p:nvSpPr>
          <p:spPr>
            <a:xfrm>
              <a:off x="3874097" y="2635940"/>
              <a:ext cx="954082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31,33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903243" y="2635940"/>
              <a:ext cx="954106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47,55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844928" y="2635940"/>
              <a:ext cx="954106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10,12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1262496" y="3997462"/>
            <a:ext cx="609462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20,22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923702" y="3997462"/>
            <a:ext cx="616059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23,41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94717" y="3997462"/>
            <a:ext cx="616042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3,18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496157" y="4833984"/>
            <a:ext cx="2128680" cy="33899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>
            <a:off x="497384" y="4371102"/>
            <a:ext cx="2128680" cy="33899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9"/>
          <p:cNvGrpSpPr/>
          <p:nvPr/>
        </p:nvGrpSpPr>
        <p:grpSpPr>
          <a:xfrm>
            <a:off x="591445" y="4421815"/>
            <a:ext cx="1945043" cy="261610"/>
            <a:chOff x="2844928" y="2635940"/>
            <a:chExt cx="3012421" cy="405173"/>
          </a:xfrm>
        </p:grpSpPr>
        <p:sp>
          <p:nvSpPr>
            <p:cNvPr id="61" name="TextBox 60"/>
            <p:cNvSpPr txBox="1"/>
            <p:nvPr/>
          </p:nvSpPr>
          <p:spPr>
            <a:xfrm>
              <a:off x="3874097" y="2635940"/>
              <a:ext cx="954082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39,42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903243" y="2635940"/>
              <a:ext cx="954106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46,55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844928" y="2635940"/>
              <a:ext cx="954106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31,33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1259226" y="4890446"/>
            <a:ext cx="609462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18,23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920429" y="4890446"/>
            <a:ext cx="616059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24,27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91444" y="4890446"/>
            <a:ext cx="616042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1,3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492884" y="5737430"/>
            <a:ext cx="2128680" cy="33899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494111" y="5274548"/>
            <a:ext cx="2128680" cy="33899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Group 68"/>
          <p:cNvGrpSpPr/>
          <p:nvPr/>
        </p:nvGrpSpPr>
        <p:grpSpPr>
          <a:xfrm>
            <a:off x="588172" y="5325261"/>
            <a:ext cx="1945043" cy="261610"/>
            <a:chOff x="2844928" y="2635940"/>
            <a:chExt cx="3012421" cy="405173"/>
          </a:xfrm>
        </p:grpSpPr>
        <p:sp>
          <p:nvSpPr>
            <p:cNvPr id="70" name="TextBox 69"/>
            <p:cNvSpPr txBox="1"/>
            <p:nvPr/>
          </p:nvSpPr>
          <p:spPr>
            <a:xfrm>
              <a:off x="3874097" y="2635940"/>
              <a:ext cx="954082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33,40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903243" y="2635940"/>
              <a:ext cx="954106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44,48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844928" y="2635940"/>
              <a:ext cx="954106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10,12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1255952" y="5793892"/>
            <a:ext cx="609462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22,24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917156" y="5793892"/>
            <a:ext cx="616059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27,31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88171" y="5793892"/>
            <a:ext cx="616042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16,18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67267" y="6248819"/>
            <a:ext cx="2601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</a:t>
            </a:r>
            <a:r>
              <a:rPr lang="en-US" sz="2800" dirty="0" smtClean="0"/>
              <a:t>. And repeat!</a:t>
            </a:r>
            <a:endParaRPr lang="en-US" sz="2800" b="1" dirty="0"/>
          </a:p>
        </p:txBody>
      </p:sp>
      <p:sp>
        <p:nvSpPr>
          <p:cNvPr id="46" name="Can 45"/>
          <p:cNvSpPr/>
          <p:nvPr/>
        </p:nvSpPr>
        <p:spPr>
          <a:xfrm>
            <a:off x="3375999" y="2063241"/>
            <a:ext cx="2232468" cy="4162852"/>
          </a:xfrm>
          <a:prstGeom prst="can">
            <a:avLst>
              <a:gd name="adj" fmla="val 9229"/>
            </a:avLst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51" name="Rounded Rectangle 50"/>
          <p:cNvSpPr/>
          <p:nvPr/>
        </p:nvSpPr>
        <p:spPr>
          <a:xfrm>
            <a:off x="3439873" y="2556756"/>
            <a:ext cx="2128680" cy="82438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4033139" y="1770546"/>
            <a:ext cx="918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Disk</a:t>
            </a:r>
            <a:endParaRPr lang="en-US" sz="2400" dirty="0">
              <a:latin typeface="+mj-lt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3533934" y="2607469"/>
            <a:ext cx="1945043" cy="261610"/>
            <a:chOff x="2844928" y="2635940"/>
            <a:chExt cx="3012421" cy="405173"/>
          </a:xfrm>
        </p:grpSpPr>
        <p:sp>
          <p:nvSpPr>
            <p:cNvPr id="54" name="TextBox 53"/>
            <p:cNvSpPr txBox="1"/>
            <p:nvPr/>
          </p:nvSpPr>
          <p:spPr>
            <a:xfrm>
              <a:off x="3874097" y="2635940"/>
              <a:ext cx="954082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18,24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903243" y="2635940"/>
              <a:ext cx="954106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27,31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844928" y="2635940"/>
              <a:ext cx="954106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10,12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4201711" y="3076100"/>
            <a:ext cx="609462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43,44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862918" y="3076100"/>
            <a:ext cx="616059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45,55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533933" y="3076100"/>
            <a:ext cx="616042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33,38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3439873" y="3455609"/>
            <a:ext cx="2128680" cy="81980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Group 80"/>
          <p:cNvGrpSpPr/>
          <p:nvPr/>
        </p:nvGrpSpPr>
        <p:grpSpPr>
          <a:xfrm>
            <a:off x="3533934" y="3506323"/>
            <a:ext cx="1945043" cy="261610"/>
            <a:chOff x="2844928" y="2635940"/>
            <a:chExt cx="3012421" cy="405173"/>
          </a:xfrm>
        </p:grpSpPr>
        <p:sp>
          <p:nvSpPr>
            <p:cNvPr id="82" name="TextBox 81"/>
            <p:cNvSpPr txBox="1"/>
            <p:nvPr/>
          </p:nvSpPr>
          <p:spPr>
            <a:xfrm>
              <a:off x="3874097" y="2635940"/>
              <a:ext cx="954082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12,18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4903243" y="2635940"/>
              <a:ext cx="954106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20,22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2844928" y="2635940"/>
              <a:ext cx="954106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3,10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4201712" y="3974954"/>
            <a:ext cx="609462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33,41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862918" y="3974954"/>
            <a:ext cx="616059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47,55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533933" y="3974954"/>
            <a:ext cx="616042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23,31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89" name="Rounded Rectangle 88"/>
          <p:cNvSpPr/>
          <p:nvPr/>
        </p:nvSpPr>
        <p:spPr>
          <a:xfrm>
            <a:off x="3436600" y="4348594"/>
            <a:ext cx="2128680" cy="82438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/>
          <p:cNvGrpSpPr/>
          <p:nvPr/>
        </p:nvGrpSpPr>
        <p:grpSpPr>
          <a:xfrm>
            <a:off x="3530661" y="4399307"/>
            <a:ext cx="1945043" cy="261610"/>
            <a:chOff x="2844928" y="2635940"/>
            <a:chExt cx="3012421" cy="405173"/>
          </a:xfrm>
        </p:grpSpPr>
        <p:sp>
          <p:nvSpPr>
            <p:cNvPr id="91" name="TextBox 90"/>
            <p:cNvSpPr txBox="1"/>
            <p:nvPr/>
          </p:nvSpPr>
          <p:spPr>
            <a:xfrm>
              <a:off x="3874097" y="2635940"/>
              <a:ext cx="954082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18,23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4903243" y="2635940"/>
              <a:ext cx="954106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24,27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2844928" y="2635940"/>
              <a:ext cx="954106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1,3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4198442" y="4867938"/>
            <a:ext cx="609462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39,42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859645" y="4867938"/>
            <a:ext cx="616059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46,55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3530660" y="4867938"/>
            <a:ext cx="616042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31,33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98" name="Rounded Rectangle 97"/>
          <p:cNvSpPr/>
          <p:nvPr/>
        </p:nvSpPr>
        <p:spPr>
          <a:xfrm>
            <a:off x="3433327" y="5252040"/>
            <a:ext cx="2128680" cy="80124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9" name="Group 98"/>
          <p:cNvGrpSpPr/>
          <p:nvPr/>
        </p:nvGrpSpPr>
        <p:grpSpPr>
          <a:xfrm>
            <a:off x="3527388" y="5302753"/>
            <a:ext cx="1945043" cy="261610"/>
            <a:chOff x="2844928" y="2635940"/>
            <a:chExt cx="3012421" cy="405173"/>
          </a:xfrm>
        </p:grpSpPr>
        <p:sp>
          <p:nvSpPr>
            <p:cNvPr id="100" name="TextBox 99"/>
            <p:cNvSpPr txBox="1"/>
            <p:nvPr/>
          </p:nvSpPr>
          <p:spPr>
            <a:xfrm>
              <a:off x="3874097" y="2635940"/>
              <a:ext cx="954082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16,18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4903243" y="2635940"/>
              <a:ext cx="954106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22,24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2844928" y="2635940"/>
              <a:ext cx="954106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10,12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</p:grpSp>
      <p:sp>
        <p:nvSpPr>
          <p:cNvPr id="103" name="TextBox 102"/>
          <p:cNvSpPr txBox="1"/>
          <p:nvPr/>
        </p:nvSpPr>
        <p:spPr>
          <a:xfrm>
            <a:off x="4195168" y="5771384"/>
            <a:ext cx="609462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33,40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4856372" y="5771384"/>
            <a:ext cx="616059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44,48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3527387" y="5771384"/>
            <a:ext cx="616042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27,31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763311" y="3941001"/>
            <a:ext cx="516532" cy="458306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Can 87"/>
          <p:cNvSpPr/>
          <p:nvPr/>
        </p:nvSpPr>
        <p:spPr>
          <a:xfrm>
            <a:off x="6299374" y="2085749"/>
            <a:ext cx="2232468" cy="4162852"/>
          </a:xfrm>
          <a:prstGeom prst="can">
            <a:avLst>
              <a:gd name="adj" fmla="val 9229"/>
            </a:avLst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97" name="Rounded Rectangle 96"/>
          <p:cNvSpPr/>
          <p:nvPr/>
        </p:nvSpPr>
        <p:spPr>
          <a:xfrm>
            <a:off x="6363248" y="2579264"/>
            <a:ext cx="2128680" cy="171277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TextBox 105"/>
          <p:cNvSpPr txBox="1"/>
          <p:nvPr/>
        </p:nvSpPr>
        <p:spPr>
          <a:xfrm>
            <a:off x="6956514" y="1793054"/>
            <a:ext cx="918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Disk</a:t>
            </a:r>
            <a:endParaRPr lang="en-US" sz="2400" dirty="0">
              <a:latin typeface="+mj-lt"/>
            </a:endParaRPr>
          </a:p>
        </p:txBody>
      </p:sp>
      <p:grpSp>
        <p:nvGrpSpPr>
          <p:cNvPr id="107" name="Group 106"/>
          <p:cNvGrpSpPr/>
          <p:nvPr/>
        </p:nvGrpSpPr>
        <p:grpSpPr>
          <a:xfrm>
            <a:off x="6457309" y="2629977"/>
            <a:ext cx="1945043" cy="261610"/>
            <a:chOff x="2844928" y="2635940"/>
            <a:chExt cx="3012421" cy="405173"/>
          </a:xfrm>
        </p:grpSpPr>
        <p:sp>
          <p:nvSpPr>
            <p:cNvPr id="108" name="TextBox 107"/>
            <p:cNvSpPr txBox="1"/>
            <p:nvPr/>
          </p:nvSpPr>
          <p:spPr>
            <a:xfrm>
              <a:off x="3874097" y="2635940"/>
              <a:ext cx="954082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10,12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4903243" y="2635940"/>
              <a:ext cx="954106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12,18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2844928" y="2635940"/>
              <a:ext cx="954106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3,10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</p:grpSp>
      <p:sp>
        <p:nvSpPr>
          <p:cNvPr id="111" name="TextBox 110"/>
          <p:cNvSpPr txBox="1"/>
          <p:nvPr/>
        </p:nvSpPr>
        <p:spPr>
          <a:xfrm>
            <a:off x="7125086" y="3098608"/>
            <a:ext cx="609462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22,23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7786293" y="3098608"/>
            <a:ext cx="616059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24,27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6457308" y="3098608"/>
            <a:ext cx="616042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18,20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grpSp>
        <p:nvGrpSpPr>
          <p:cNvPr id="115" name="Group 114"/>
          <p:cNvGrpSpPr/>
          <p:nvPr/>
        </p:nvGrpSpPr>
        <p:grpSpPr>
          <a:xfrm>
            <a:off x="6457309" y="3528831"/>
            <a:ext cx="1945043" cy="261610"/>
            <a:chOff x="2844928" y="2635940"/>
            <a:chExt cx="3012421" cy="405173"/>
          </a:xfrm>
        </p:grpSpPr>
        <p:sp>
          <p:nvSpPr>
            <p:cNvPr id="116" name="TextBox 115"/>
            <p:cNvSpPr txBox="1"/>
            <p:nvPr/>
          </p:nvSpPr>
          <p:spPr>
            <a:xfrm>
              <a:off x="3874097" y="2635940"/>
              <a:ext cx="954082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33,33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4903243" y="2635940"/>
              <a:ext cx="954106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38,41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2844928" y="2635940"/>
              <a:ext cx="954106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31,31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</p:grpSp>
      <p:sp>
        <p:nvSpPr>
          <p:cNvPr id="119" name="TextBox 118"/>
          <p:cNvSpPr txBox="1"/>
          <p:nvPr/>
        </p:nvSpPr>
        <p:spPr>
          <a:xfrm>
            <a:off x="7125087" y="3997462"/>
            <a:ext cx="609462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45,47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7786293" y="3997462"/>
            <a:ext cx="616059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55,55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6457308" y="3997462"/>
            <a:ext cx="616042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43,44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122" name="Rounded Rectangle 121"/>
          <p:cNvSpPr/>
          <p:nvPr/>
        </p:nvSpPr>
        <p:spPr>
          <a:xfrm>
            <a:off x="6359975" y="4371101"/>
            <a:ext cx="2128680" cy="178539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3" name="Group 122"/>
          <p:cNvGrpSpPr/>
          <p:nvPr/>
        </p:nvGrpSpPr>
        <p:grpSpPr>
          <a:xfrm>
            <a:off x="6454036" y="4421815"/>
            <a:ext cx="1945043" cy="261610"/>
            <a:chOff x="2844928" y="2635940"/>
            <a:chExt cx="3012421" cy="405173"/>
          </a:xfrm>
        </p:grpSpPr>
        <p:sp>
          <p:nvSpPr>
            <p:cNvPr id="124" name="TextBox 123"/>
            <p:cNvSpPr txBox="1"/>
            <p:nvPr/>
          </p:nvSpPr>
          <p:spPr>
            <a:xfrm>
              <a:off x="3874097" y="2635940"/>
              <a:ext cx="954082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10,12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4903243" y="2635940"/>
              <a:ext cx="954106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16,18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2844928" y="2635940"/>
              <a:ext cx="954106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1,3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</p:grpSp>
      <p:sp>
        <p:nvSpPr>
          <p:cNvPr id="127" name="TextBox 126"/>
          <p:cNvSpPr txBox="1"/>
          <p:nvPr/>
        </p:nvSpPr>
        <p:spPr>
          <a:xfrm>
            <a:off x="7121817" y="4890446"/>
            <a:ext cx="609462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23,24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7783020" y="4890446"/>
            <a:ext cx="616059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24,27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6454035" y="4890446"/>
            <a:ext cx="616042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18,22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grpSp>
        <p:nvGrpSpPr>
          <p:cNvPr id="131" name="Group 130"/>
          <p:cNvGrpSpPr/>
          <p:nvPr/>
        </p:nvGrpSpPr>
        <p:grpSpPr>
          <a:xfrm>
            <a:off x="6450763" y="5325261"/>
            <a:ext cx="1945043" cy="261610"/>
            <a:chOff x="2844928" y="2635940"/>
            <a:chExt cx="3012421" cy="405173"/>
          </a:xfrm>
        </p:grpSpPr>
        <p:sp>
          <p:nvSpPr>
            <p:cNvPr id="132" name="TextBox 131"/>
            <p:cNvSpPr txBox="1"/>
            <p:nvPr/>
          </p:nvSpPr>
          <p:spPr>
            <a:xfrm>
              <a:off x="3874097" y="2635940"/>
              <a:ext cx="954082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31,33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4903243" y="2635940"/>
              <a:ext cx="954106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33,39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2844928" y="2635940"/>
              <a:ext cx="954106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27,31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</p:grpSp>
      <p:sp>
        <p:nvSpPr>
          <p:cNvPr id="135" name="TextBox 134"/>
          <p:cNvSpPr txBox="1"/>
          <p:nvPr/>
        </p:nvSpPr>
        <p:spPr>
          <a:xfrm>
            <a:off x="7118543" y="5793892"/>
            <a:ext cx="609462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44,46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7779747" y="5793892"/>
            <a:ext cx="616059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48,55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6450762" y="5793892"/>
            <a:ext cx="616042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40,42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138" name="Right Arrow 137"/>
          <p:cNvSpPr/>
          <p:nvPr/>
        </p:nvSpPr>
        <p:spPr>
          <a:xfrm>
            <a:off x="5686686" y="3963509"/>
            <a:ext cx="516532" cy="458306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Can 113"/>
          <p:cNvSpPr/>
          <p:nvPr/>
        </p:nvSpPr>
        <p:spPr>
          <a:xfrm>
            <a:off x="9232726" y="2085749"/>
            <a:ext cx="2232468" cy="4162852"/>
          </a:xfrm>
          <a:prstGeom prst="can">
            <a:avLst>
              <a:gd name="adj" fmla="val 9229"/>
            </a:avLst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30" name="Rounded Rectangle 129"/>
          <p:cNvSpPr/>
          <p:nvPr/>
        </p:nvSpPr>
        <p:spPr>
          <a:xfrm>
            <a:off x="9296600" y="2579264"/>
            <a:ext cx="2128680" cy="357723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TextBox 138"/>
          <p:cNvSpPr txBox="1"/>
          <p:nvPr/>
        </p:nvSpPr>
        <p:spPr>
          <a:xfrm>
            <a:off x="9889866" y="1793054"/>
            <a:ext cx="918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Disk</a:t>
            </a:r>
            <a:endParaRPr lang="en-US" sz="2400" dirty="0">
              <a:latin typeface="+mj-lt"/>
            </a:endParaRPr>
          </a:p>
        </p:txBody>
      </p:sp>
      <p:grpSp>
        <p:nvGrpSpPr>
          <p:cNvPr id="140" name="Group 139"/>
          <p:cNvGrpSpPr/>
          <p:nvPr/>
        </p:nvGrpSpPr>
        <p:grpSpPr>
          <a:xfrm>
            <a:off x="9390661" y="2629977"/>
            <a:ext cx="1945043" cy="261610"/>
            <a:chOff x="2844928" y="2635940"/>
            <a:chExt cx="3012421" cy="405173"/>
          </a:xfrm>
        </p:grpSpPr>
        <p:sp>
          <p:nvSpPr>
            <p:cNvPr id="141" name="TextBox 140"/>
            <p:cNvSpPr txBox="1"/>
            <p:nvPr/>
          </p:nvSpPr>
          <p:spPr>
            <a:xfrm>
              <a:off x="3874097" y="2635940"/>
              <a:ext cx="954082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3,10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4903243" y="2635940"/>
              <a:ext cx="954106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10,10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2844928" y="2635940"/>
              <a:ext cx="954106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1,3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</p:grpSp>
      <p:sp>
        <p:nvSpPr>
          <p:cNvPr id="144" name="TextBox 143"/>
          <p:cNvSpPr txBox="1"/>
          <p:nvPr/>
        </p:nvSpPr>
        <p:spPr>
          <a:xfrm>
            <a:off x="10058438" y="3098608"/>
            <a:ext cx="609462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12,16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10719645" y="3098608"/>
            <a:ext cx="616059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18,18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9390660" y="3098608"/>
            <a:ext cx="616042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12,12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grpSp>
        <p:nvGrpSpPr>
          <p:cNvPr id="147" name="Group 146"/>
          <p:cNvGrpSpPr/>
          <p:nvPr/>
        </p:nvGrpSpPr>
        <p:grpSpPr>
          <a:xfrm>
            <a:off x="9390661" y="3528831"/>
            <a:ext cx="1945043" cy="261610"/>
            <a:chOff x="2844928" y="2635940"/>
            <a:chExt cx="3012421" cy="405173"/>
          </a:xfrm>
        </p:grpSpPr>
        <p:sp>
          <p:nvSpPr>
            <p:cNvPr id="148" name="TextBox 147"/>
            <p:cNvSpPr txBox="1"/>
            <p:nvPr/>
          </p:nvSpPr>
          <p:spPr>
            <a:xfrm>
              <a:off x="3874097" y="2635940"/>
              <a:ext cx="954082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20,22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4903243" y="2635940"/>
              <a:ext cx="954106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22,23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2844928" y="2635940"/>
              <a:ext cx="954106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18,18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</p:grpSp>
      <p:sp>
        <p:nvSpPr>
          <p:cNvPr id="151" name="TextBox 150"/>
          <p:cNvSpPr txBox="1"/>
          <p:nvPr/>
        </p:nvSpPr>
        <p:spPr>
          <a:xfrm>
            <a:off x="10058439" y="3997462"/>
            <a:ext cx="609462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24,24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10719645" y="3997462"/>
            <a:ext cx="616059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27,27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9390660" y="3997462"/>
            <a:ext cx="616042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23,24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grpSp>
        <p:nvGrpSpPr>
          <p:cNvPr id="155" name="Group 154"/>
          <p:cNvGrpSpPr/>
          <p:nvPr/>
        </p:nvGrpSpPr>
        <p:grpSpPr>
          <a:xfrm>
            <a:off x="9387388" y="4421815"/>
            <a:ext cx="1945043" cy="261610"/>
            <a:chOff x="2844928" y="2635940"/>
            <a:chExt cx="3012421" cy="405173"/>
          </a:xfrm>
        </p:grpSpPr>
        <p:sp>
          <p:nvSpPr>
            <p:cNvPr id="156" name="TextBox 155"/>
            <p:cNvSpPr txBox="1"/>
            <p:nvPr/>
          </p:nvSpPr>
          <p:spPr>
            <a:xfrm>
              <a:off x="3874097" y="2635940"/>
              <a:ext cx="954082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31,31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4903243" y="2635940"/>
              <a:ext cx="954106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31,33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2844928" y="2635940"/>
              <a:ext cx="954106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27,31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</p:grpSp>
      <p:sp>
        <p:nvSpPr>
          <p:cNvPr id="159" name="TextBox 158"/>
          <p:cNvSpPr txBox="1"/>
          <p:nvPr/>
        </p:nvSpPr>
        <p:spPr>
          <a:xfrm>
            <a:off x="10055169" y="4890446"/>
            <a:ext cx="609462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33,38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10716372" y="4890446"/>
            <a:ext cx="616059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39,40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9387387" y="4890446"/>
            <a:ext cx="616042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33,33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grpSp>
        <p:nvGrpSpPr>
          <p:cNvPr id="162" name="Group 161"/>
          <p:cNvGrpSpPr/>
          <p:nvPr/>
        </p:nvGrpSpPr>
        <p:grpSpPr>
          <a:xfrm>
            <a:off x="9384115" y="5325261"/>
            <a:ext cx="1945043" cy="261610"/>
            <a:chOff x="2844928" y="2635940"/>
            <a:chExt cx="3012421" cy="405173"/>
          </a:xfrm>
        </p:grpSpPr>
        <p:sp>
          <p:nvSpPr>
            <p:cNvPr id="163" name="TextBox 162"/>
            <p:cNvSpPr txBox="1"/>
            <p:nvPr/>
          </p:nvSpPr>
          <p:spPr>
            <a:xfrm>
              <a:off x="3874097" y="2635940"/>
              <a:ext cx="954082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43,44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4903243" y="2635940"/>
              <a:ext cx="954106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44,45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2844928" y="2635940"/>
              <a:ext cx="954106" cy="405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C000"/>
                  </a:solidFill>
                  <a:latin typeface="Menlo" charset="0"/>
                  <a:ea typeface="Menlo" charset="0"/>
                  <a:cs typeface="Menlo" charset="0"/>
                </a:rPr>
                <a:t>41,42</a:t>
              </a:r>
              <a:endParaRPr lang="en-US" sz="1100" dirty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endParaRPr>
            </a:p>
          </p:txBody>
        </p:sp>
      </p:grpSp>
      <p:sp>
        <p:nvSpPr>
          <p:cNvPr id="166" name="TextBox 165"/>
          <p:cNvSpPr txBox="1"/>
          <p:nvPr/>
        </p:nvSpPr>
        <p:spPr>
          <a:xfrm>
            <a:off x="10051895" y="5793892"/>
            <a:ext cx="609462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48,55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10713099" y="5793892"/>
            <a:ext cx="616059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55,55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9384114" y="5793892"/>
            <a:ext cx="616042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46,47</a:t>
            </a:r>
            <a:endParaRPr lang="en-US" sz="11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169" name="Right Arrow 168"/>
          <p:cNvSpPr/>
          <p:nvPr/>
        </p:nvSpPr>
        <p:spPr>
          <a:xfrm>
            <a:off x="8620038" y="3963509"/>
            <a:ext cx="516532" cy="458306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2" name="Group 171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73" name="Rectangle 172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188780" y="-22510"/>
              <a:ext cx="44087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11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&gt;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2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&gt;  External Merge Sort: Larger files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949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Simplified 3-page Buffer Version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520861" y="1597306"/>
                <a:ext cx="7701757" cy="4294838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Assume for simplicity that </a:t>
                </a:r>
                <a:r>
                  <a:rPr lang="en-US" dirty="0"/>
                  <a:t>w</a:t>
                </a:r>
                <a:r>
                  <a:rPr lang="en-US" dirty="0" smtClean="0"/>
                  <a:t>e split an N-page file into N single-page </a:t>
                </a:r>
                <a:r>
                  <a:rPr lang="en-US" b="1" i="1" dirty="0" smtClean="0"/>
                  <a:t>runs </a:t>
                </a:r>
                <a:r>
                  <a:rPr lang="en-US" dirty="0" smtClean="0"/>
                  <a:t>and sort these; then: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First pass: Merge </a:t>
                </a:r>
                <a:r>
                  <a:rPr lang="en-US" b="1" dirty="0" smtClean="0"/>
                  <a:t>N/2 </a:t>
                </a:r>
                <a:r>
                  <a:rPr lang="en-US" b="1" i="1" dirty="0" smtClean="0"/>
                  <a:t>pairs </a:t>
                </a:r>
                <a:r>
                  <a:rPr lang="en-US" b="1" dirty="0" smtClean="0"/>
                  <a:t>of runs </a:t>
                </a:r>
                <a:r>
                  <a:rPr lang="en-US" dirty="0" smtClean="0"/>
                  <a:t>each</a:t>
                </a:r>
                <a:r>
                  <a:rPr lang="en-US" b="1" dirty="0" smtClean="0"/>
                  <a:t> </a:t>
                </a:r>
                <a:r>
                  <a:rPr lang="en-US" dirty="0" smtClean="0"/>
                  <a:t>of length </a:t>
                </a:r>
                <a:r>
                  <a:rPr lang="en-US" b="1" dirty="0" smtClean="0"/>
                  <a:t>1 page</a:t>
                </a:r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Second pass: Merge </a:t>
                </a:r>
                <a:r>
                  <a:rPr lang="en-US" b="1" dirty="0" smtClean="0"/>
                  <a:t>N/4 </a:t>
                </a:r>
                <a:r>
                  <a:rPr lang="en-US" b="1" i="1" dirty="0" smtClean="0"/>
                  <a:t>pairs </a:t>
                </a:r>
                <a:r>
                  <a:rPr lang="en-US" b="1" dirty="0" smtClean="0"/>
                  <a:t>of runs </a:t>
                </a:r>
                <a:r>
                  <a:rPr lang="en-US" dirty="0" smtClean="0"/>
                  <a:t>each of length </a:t>
                </a:r>
                <a:r>
                  <a:rPr lang="en-US" b="1" dirty="0" smtClean="0"/>
                  <a:t>2 pages</a:t>
                </a:r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In general, for </a:t>
                </a:r>
                <a:r>
                  <a:rPr lang="en-US" b="1" dirty="0" smtClean="0"/>
                  <a:t>N</a:t>
                </a:r>
                <a:r>
                  <a:rPr lang="en-US" dirty="0" smtClean="0"/>
                  <a:t> pages, we do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b="1" i="1">
                            <a:latin typeface="Cambria Math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1" i="1">
                                <a:latin typeface="Cambria Math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1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charset="0"/>
                                  </a:rPr>
                                  <m:t>𝒍𝒐𝒈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charset="0"/>
                                  </a:rPr>
                                  <m:t>𝟐</m:t>
                                </m:r>
                              </m:sub>
                            </m:sSub>
                          </m:fName>
                          <m:e>
                            <m:r>
                              <a:rPr lang="en-US" b="1" i="1">
                                <a:latin typeface="Cambria Math" charset="0"/>
                              </a:rPr>
                              <m:t>𝑵</m:t>
                            </m:r>
                          </m:e>
                        </m:func>
                      </m:e>
                    </m:d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passes</a:t>
                </a:r>
              </a:p>
              <a:p>
                <a:pPr lvl="1"/>
                <a:r>
                  <a:rPr lang="en-US" dirty="0" smtClean="0"/>
                  <a:t>+1 for the initial split &amp; sort</a:t>
                </a:r>
              </a:p>
              <a:p>
                <a:endParaRPr lang="en-US" dirty="0"/>
              </a:p>
              <a:p>
                <a:r>
                  <a:rPr lang="en-US" dirty="0" smtClean="0"/>
                  <a:t>Each pass involves reading in &amp; writing out all the pages = </a:t>
                </a:r>
                <a:r>
                  <a:rPr lang="en-US" b="1" i="1" dirty="0" smtClean="0"/>
                  <a:t>2N IO</a:t>
                </a:r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0861" y="1597306"/>
                <a:ext cx="7701757" cy="4294838"/>
              </a:xfrm>
              <a:blipFill rotWithShape="0">
                <a:blip r:embed="rId2"/>
                <a:stretch>
                  <a:fillRect l="-1187" t="-3262" b="-24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ounded Rectangle 8"/>
          <p:cNvSpPr/>
          <p:nvPr/>
        </p:nvSpPr>
        <p:spPr>
          <a:xfrm>
            <a:off x="8381820" y="1825625"/>
            <a:ext cx="2046530" cy="26322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8137686" y="1252260"/>
            <a:ext cx="2534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latin typeface="+mj-lt"/>
              </a:rPr>
              <a:t>Unsorted input file</a:t>
            </a:r>
            <a:endParaRPr lang="en-US" sz="2400">
              <a:latin typeface="+mj-lt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8381820" y="2223788"/>
            <a:ext cx="3390368" cy="1002709"/>
            <a:chOff x="8381820" y="2223788"/>
            <a:chExt cx="3390368" cy="1002709"/>
          </a:xfrm>
        </p:grpSpPr>
        <p:sp>
          <p:nvSpPr>
            <p:cNvPr id="11" name="Rounded Rectangle 10"/>
            <p:cNvSpPr/>
            <p:nvPr/>
          </p:nvSpPr>
          <p:spPr>
            <a:xfrm>
              <a:off x="8381820" y="2963271"/>
              <a:ext cx="413174" cy="26322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8926272" y="2963271"/>
              <a:ext cx="413174" cy="26322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9470724" y="2963271"/>
              <a:ext cx="413174" cy="26322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0015176" y="2963271"/>
              <a:ext cx="413174" cy="26322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Down Arrow 6"/>
            <p:cNvSpPr/>
            <p:nvPr/>
          </p:nvSpPr>
          <p:spPr>
            <a:xfrm>
              <a:off x="9185881" y="2223788"/>
              <a:ext cx="397869" cy="51941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221763" y="2255118"/>
              <a:ext cx="15504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smtClean="0">
                  <a:latin typeface="+mj-lt"/>
                </a:rPr>
                <a:t>Split &amp; sort</a:t>
              </a:r>
              <a:endParaRPr lang="en-US" sz="2400">
                <a:latin typeface="+mj-lt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8381818" y="3200124"/>
            <a:ext cx="3390370" cy="711438"/>
            <a:chOff x="8381818" y="3200124"/>
            <a:chExt cx="3390370" cy="711438"/>
          </a:xfrm>
        </p:grpSpPr>
        <p:sp>
          <p:nvSpPr>
            <p:cNvPr id="17" name="Rounded Rectangle 16"/>
            <p:cNvSpPr/>
            <p:nvPr/>
          </p:nvSpPr>
          <p:spPr>
            <a:xfrm>
              <a:off x="8381818" y="3640346"/>
              <a:ext cx="957627" cy="26322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9470722" y="3648336"/>
              <a:ext cx="957627" cy="26322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/>
            <p:cNvCxnSpPr>
              <a:stCxn id="11" idx="2"/>
              <a:endCxn id="17" idx="0"/>
            </p:cNvCxnSpPr>
            <p:nvPr/>
          </p:nvCxnSpPr>
          <p:spPr>
            <a:xfrm>
              <a:off x="8588407" y="3226497"/>
              <a:ext cx="272225" cy="41384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2" idx="2"/>
              <a:endCxn id="17" idx="0"/>
            </p:cNvCxnSpPr>
            <p:nvPr/>
          </p:nvCxnSpPr>
          <p:spPr>
            <a:xfrm flipH="1">
              <a:off x="8860632" y="3226497"/>
              <a:ext cx="272227" cy="41384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13" idx="2"/>
              <a:endCxn id="18" idx="0"/>
            </p:cNvCxnSpPr>
            <p:nvPr/>
          </p:nvCxnSpPr>
          <p:spPr>
            <a:xfrm>
              <a:off x="9677311" y="3226497"/>
              <a:ext cx="272225" cy="42183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14" idx="2"/>
              <a:endCxn id="18" idx="0"/>
            </p:cNvCxnSpPr>
            <p:nvPr/>
          </p:nvCxnSpPr>
          <p:spPr>
            <a:xfrm flipH="1">
              <a:off x="9949536" y="3226497"/>
              <a:ext cx="272227" cy="42183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10779672" y="3200124"/>
              <a:ext cx="9925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latin typeface="+mj-lt"/>
                </a:rPr>
                <a:t>Merge</a:t>
              </a:r>
              <a:endParaRPr lang="en-US" sz="2400" dirty="0">
                <a:latin typeface="+mj-lt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8381819" y="3882084"/>
            <a:ext cx="3390369" cy="1332985"/>
            <a:chOff x="8381819" y="3882084"/>
            <a:chExt cx="3390369" cy="1332985"/>
          </a:xfrm>
        </p:grpSpPr>
        <p:sp>
          <p:nvSpPr>
            <p:cNvPr id="20" name="Rounded Rectangle 19"/>
            <p:cNvSpPr/>
            <p:nvPr/>
          </p:nvSpPr>
          <p:spPr>
            <a:xfrm>
              <a:off x="8381819" y="4322262"/>
              <a:ext cx="2046530" cy="26322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Arrow Connector 35"/>
            <p:cNvCxnSpPr>
              <a:stCxn id="17" idx="2"/>
              <a:endCxn id="20" idx="0"/>
            </p:cNvCxnSpPr>
            <p:nvPr/>
          </p:nvCxnSpPr>
          <p:spPr>
            <a:xfrm>
              <a:off x="8860632" y="3903572"/>
              <a:ext cx="544452" cy="41869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18" idx="2"/>
              <a:endCxn id="20" idx="0"/>
            </p:cNvCxnSpPr>
            <p:nvPr/>
          </p:nvCxnSpPr>
          <p:spPr>
            <a:xfrm flipH="1">
              <a:off x="9405084" y="3911562"/>
              <a:ext cx="544452" cy="41070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10779672" y="3882084"/>
              <a:ext cx="9925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smtClean="0">
                  <a:latin typeface="+mj-lt"/>
                </a:rPr>
                <a:t>Merge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919707" y="4753404"/>
              <a:ext cx="11020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latin typeface="+mj-lt"/>
                </a:rPr>
                <a:t>Sorted!</a:t>
              </a:r>
              <a:endParaRPr lang="en-US" sz="2400" dirty="0">
                <a:latin typeface="+mj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3220405" y="6003844"/>
                <a:ext cx="5751189" cy="52322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smtClean="0">
                    <a:latin typeface="+mj-lt"/>
                    <a:sym typeface="Wingdings"/>
                  </a:rPr>
                  <a:t> </a:t>
                </a:r>
                <a:r>
                  <a:rPr lang="en-US" sz="2800" b="1" dirty="0" smtClean="0">
                    <a:latin typeface="+mj-lt"/>
                    <a:sym typeface="Wingdings"/>
                  </a:rPr>
                  <a:t>2N*(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sz="2800" b="1" i="1">
                            <a:latin typeface="Cambria Math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b="1" i="1">
                                <a:latin typeface="Cambria Math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800" b="1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latin typeface="Cambria Math" charset="0"/>
                                  </a:rPr>
                                  <m:t>𝒍𝒐𝒈</m:t>
                                </m:r>
                              </m:e>
                              <m:sub>
                                <m:r>
                                  <a:rPr lang="en-US" sz="2800" b="1" i="1">
                                    <a:latin typeface="Cambria Math" charset="0"/>
                                  </a:rPr>
                                  <m:t>𝟐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800" b="1" i="1">
                                <a:latin typeface="Cambria Math" charset="0"/>
                              </a:rPr>
                              <m:t>𝑵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b="1" dirty="0">
                    <a:latin typeface="+mj-lt"/>
                  </a:rPr>
                  <a:t>+</a:t>
                </a:r>
                <a:r>
                  <a:rPr lang="en-US" sz="2800" b="1" dirty="0" smtClean="0">
                    <a:latin typeface="+mj-lt"/>
                  </a:rPr>
                  <a:t>1) </a:t>
                </a:r>
                <a:r>
                  <a:rPr lang="en-US" sz="2800" dirty="0" smtClean="0">
                    <a:latin typeface="+mj-lt"/>
                  </a:rPr>
                  <a:t>total IO cost!  </a:t>
                </a:r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0405" y="6003844"/>
                <a:ext cx="5751189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37" name="Rectangle 36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88780" y="-22510"/>
              <a:ext cx="44087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11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&gt;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2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&gt;  External Merge Sort: Larger files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502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5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B+1 buffer pages to reduce # of passes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1020425" cy="23034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Suppose we have B+1 buffer pages now; we can: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b="1" dirty="0" smtClean="0"/>
              <a:t>Increase length of initial runs</a:t>
            </a:r>
            <a:r>
              <a:rPr lang="en-US" dirty="0" smtClean="0"/>
              <a:t>. Sort B+1 at a time!</a:t>
            </a:r>
          </a:p>
          <a:p>
            <a:pPr marL="0" indent="0">
              <a:buNone/>
            </a:pPr>
            <a:r>
              <a:rPr lang="en-US" dirty="0" smtClean="0"/>
              <a:t>At the beginning, we can split the N pages into runs of length B+1 and sort these in memory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22" name="Rectangle 21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88780" y="-22510"/>
              <a:ext cx="38761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11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&gt;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2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&gt;  Optimizations for sorting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91942" y="4129089"/>
            <a:ext cx="2622276" cy="2337878"/>
            <a:chOff x="791942" y="4129089"/>
            <a:chExt cx="2622276" cy="23378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839529" y="4924094"/>
                  <a:ext cx="2574689" cy="46166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charset="0"/>
                          </a:rPr>
                          <m:t>2</m:t>
                        </m:r>
                        <m:r>
                          <a:rPr lang="en-US" sz="2400" b="0" i="1" dirty="0" smtClean="0">
                            <a:latin typeface="Cambria Math" charset="0"/>
                          </a:rPr>
                          <m:t>𝑁</m:t>
                        </m:r>
                        <m:r>
                          <a:rPr lang="en-US" sz="2400" b="0" i="1" dirty="0" smtClean="0">
                            <a:latin typeface="Cambria Math" charset="0"/>
                          </a:rPr>
                          <m:t>(</m:t>
                        </m:r>
                        <m:d>
                          <m:dPr>
                            <m:begChr m:val="⌈"/>
                            <m:endChr m:val="⌉"/>
                            <m:ctrlPr>
                              <a:rPr lang="en-US" sz="2400" b="0" i="1" dirty="0" smtClean="0">
                                <a:latin typeface="Cambria Math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400" i="1" dirty="0">
                                    <a:latin typeface="Cambria Math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2400" i="1" dirty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dirty="0">
                                        <a:latin typeface="Cambria Math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sz="2400" i="1" dirty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2400" i="1" dirty="0">
                                    <a:latin typeface="Cambria Math" charset="0"/>
                                  </a:rPr>
                                  <m:t>𝑁</m:t>
                                </m:r>
                              </m:e>
                            </m:func>
                          </m:e>
                        </m:d>
                        <m:r>
                          <a:rPr lang="en-US" sz="2400" b="0" i="1" dirty="0" smtClean="0">
                            <a:latin typeface="Cambria Math" charset="0"/>
                          </a:rPr>
                          <m:t>+1)</m:t>
                        </m:r>
                      </m:oMath>
                    </m:oMathPara>
                  </a14:m>
                  <a:endParaRPr lang="en-US" sz="24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9529" y="4924094"/>
                  <a:ext cx="2574689" cy="461665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TextBox 4"/>
            <p:cNvSpPr txBox="1"/>
            <p:nvPr/>
          </p:nvSpPr>
          <p:spPr>
            <a:xfrm>
              <a:off x="791942" y="4129089"/>
              <a:ext cx="11607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u="sng" dirty="0" smtClean="0">
                  <a:latin typeface="+mj-lt"/>
                </a:rPr>
                <a:t>IO Cost:</a:t>
              </a:r>
              <a:endParaRPr lang="en-US" sz="2400" u="sng" dirty="0">
                <a:latin typeface="+mj-l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38199" y="5635970"/>
              <a:ext cx="25760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Starting with runs of length 1</a:t>
              </a:r>
              <a:endParaRPr lang="en-US" sz="2400" dirty="0">
                <a:latin typeface="+mj-lt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599546" y="4758084"/>
            <a:ext cx="3813302" cy="1708883"/>
            <a:chOff x="3599546" y="4758084"/>
            <a:chExt cx="3813302" cy="1708883"/>
          </a:xfrm>
        </p:grpSpPr>
        <p:sp>
          <p:nvSpPr>
            <p:cNvPr id="10" name="Down Arrow 9"/>
            <p:cNvSpPr/>
            <p:nvPr/>
          </p:nvSpPr>
          <p:spPr>
            <a:xfrm rot="16200000">
              <a:off x="3667302" y="4926023"/>
              <a:ext cx="322292" cy="457804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4242678" y="4758084"/>
                  <a:ext cx="3170170" cy="793679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charset="0"/>
                          </a:rPr>
                          <m:t>2</m:t>
                        </m:r>
                        <m:r>
                          <a:rPr lang="en-US" sz="2400" b="0" i="1" dirty="0" smtClean="0">
                            <a:latin typeface="Cambria Math" charset="0"/>
                          </a:rPr>
                          <m:t>𝑁</m:t>
                        </m:r>
                        <m:r>
                          <a:rPr lang="en-US" sz="2400" b="0" i="1" dirty="0" smtClean="0">
                            <a:latin typeface="Cambria Math" charset="0"/>
                          </a:rPr>
                          <m:t>(</m:t>
                        </m:r>
                        <m:d>
                          <m:dPr>
                            <m:begChr m:val="⌈"/>
                            <m:endChr m:val="⌉"/>
                            <m:ctrlPr>
                              <a:rPr lang="en-US" sz="2400" b="0" i="1" dirty="0" smtClean="0">
                                <a:latin typeface="Cambria Math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400" i="1" dirty="0">
                                    <a:latin typeface="Cambria Math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2400" i="1" dirty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dirty="0">
                                        <a:latin typeface="Cambria Math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sz="2400" i="1" dirty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</m:fName>
                              <m:e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𝑵</m:t>
                                    </m:r>
                                  </m:num>
                                  <m:den>
                                    <m:r>
                                      <a:rPr lang="en-US" sz="24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𝑩</m:t>
                                    </m:r>
                                    <m:r>
                                      <a:rPr lang="en-US" sz="24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+</m:t>
                                    </m:r>
                                    <m:r>
                                      <a:rPr lang="en-US" sz="24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𝟏</m:t>
                                    </m:r>
                                  </m:den>
                                </m:f>
                              </m:e>
                            </m:func>
                          </m:e>
                        </m:d>
                        <m:r>
                          <a:rPr lang="en-US" sz="2400" b="0" i="1" dirty="0" smtClean="0">
                            <a:latin typeface="Cambria Math" charset="0"/>
                          </a:rPr>
                          <m:t>+1)</m:t>
                        </m:r>
                      </m:oMath>
                    </m:oMathPara>
                  </a14:m>
                  <a:endParaRPr lang="en-US" sz="24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42678" y="4758084"/>
                  <a:ext cx="3170170" cy="79367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TextBox 26"/>
            <p:cNvSpPr txBox="1"/>
            <p:nvPr/>
          </p:nvSpPr>
          <p:spPr>
            <a:xfrm>
              <a:off x="4242678" y="5635970"/>
              <a:ext cx="317017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Starting with runs of length </a:t>
              </a:r>
              <a:r>
                <a:rPr lang="en-US" sz="2400" b="1" i="1" dirty="0" smtClean="0">
                  <a:latin typeface="+mj-lt"/>
                </a:rPr>
                <a:t>B+1</a:t>
              </a:r>
              <a:endParaRPr lang="en-US" sz="24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626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B+1 buffer pages to reduce # of passes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1020425" cy="23034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Suppose we have B+1 buffer pages now; we can: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2. Perform a B-way merge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dirty="0" smtClean="0"/>
              <a:t>On each pass, we can merge groups of </a:t>
            </a:r>
            <a:r>
              <a:rPr lang="en-US" b="1" i="1" dirty="0" smtClean="0"/>
              <a:t>B </a:t>
            </a:r>
            <a:r>
              <a:rPr lang="en-US" dirty="0" smtClean="0"/>
              <a:t>runs at a time (vs. merging pairs of runs)!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22" name="Rectangle 21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88780" y="-22510"/>
              <a:ext cx="38761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11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&gt;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2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&gt;  Optimizations for sorting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791942" y="4129089"/>
            <a:ext cx="1160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latin typeface="+mj-lt"/>
              </a:rPr>
              <a:t>IO Cost:</a:t>
            </a:r>
            <a:endParaRPr lang="en-US" sz="2400" u="sng" dirty="0">
              <a:latin typeface="+mj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38199" y="4758084"/>
            <a:ext cx="6574649" cy="1708883"/>
            <a:chOff x="838199" y="4758084"/>
            <a:chExt cx="6574649" cy="170888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839529" y="4924094"/>
                  <a:ext cx="2574689" cy="46166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charset="0"/>
                          </a:rPr>
                          <m:t>2</m:t>
                        </m:r>
                        <m:r>
                          <a:rPr lang="en-US" sz="2400" b="0" i="1" dirty="0" smtClean="0">
                            <a:latin typeface="Cambria Math" charset="0"/>
                          </a:rPr>
                          <m:t>𝑁</m:t>
                        </m:r>
                        <m:r>
                          <a:rPr lang="en-US" sz="2400" b="0" i="1" dirty="0" smtClean="0">
                            <a:latin typeface="Cambria Math" charset="0"/>
                          </a:rPr>
                          <m:t>(</m:t>
                        </m:r>
                        <m:d>
                          <m:dPr>
                            <m:begChr m:val="⌈"/>
                            <m:endChr m:val="⌉"/>
                            <m:ctrlPr>
                              <a:rPr lang="en-US" sz="2400" b="0" i="1" dirty="0" smtClean="0">
                                <a:latin typeface="Cambria Math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400" i="1" dirty="0">
                                    <a:latin typeface="Cambria Math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2400" i="1" dirty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dirty="0">
                                        <a:latin typeface="Cambria Math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sz="2400" i="1" dirty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2400" i="1" dirty="0">
                                    <a:latin typeface="Cambria Math" charset="0"/>
                                  </a:rPr>
                                  <m:t>𝑁</m:t>
                                </m:r>
                              </m:e>
                            </m:func>
                          </m:e>
                        </m:d>
                        <m:r>
                          <a:rPr lang="en-US" sz="2400" b="0" i="1" dirty="0" smtClean="0">
                            <a:latin typeface="Cambria Math" charset="0"/>
                          </a:rPr>
                          <m:t>+1)</m:t>
                        </m:r>
                      </m:oMath>
                    </m:oMathPara>
                  </a14:m>
                  <a:endParaRPr lang="en-US" sz="24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9529" y="4924094"/>
                  <a:ext cx="2574689" cy="461665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Down Arrow 29"/>
            <p:cNvSpPr/>
            <p:nvPr/>
          </p:nvSpPr>
          <p:spPr>
            <a:xfrm rot="16200000">
              <a:off x="3667302" y="4926023"/>
              <a:ext cx="322292" cy="457804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4242678" y="4758084"/>
                  <a:ext cx="3170170" cy="793679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charset="0"/>
                          </a:rPr>
                          <m:t>2</m:t>
                        </m:r>
                        <m:r>
                          <a:rPr lang="en-US" sz="2400" b="0" i="1" dirty="0" smtClean="0">
                            <a:latin typeface="Cambria Math" charset="0"/>
                          </a:rPr>
                          <m:t>𝑁</m:t>
                        </m:r>
                        <m:r>
                          <a:rPr lang="en-US" sz="2400" b="0" i="1" dirty="0" smtClean="0">
                            <a:latin typeface="Cambria Math" charset="0"/>
                          </a:rPr>
                          <m:t>(</m:t>
                        </m:r>
                        <m:d>
                          <m:dPr>
                            <m:begChr m:val="⌈"/>
                            <m:endChr m:val="⌉"/>
                            <m:ctrlPr>
                              <a:rPr lang="en-US" sz="2400" b="0" i="1" dirty="0" smtClean="0">
                                <a:latin typeface="Cambria Math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400" i="1" dirty="0">
                                    <a:latin typeface="Cambria Math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2400" i="1" dirty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dirty="0">
                                        <a:latin typeface="Cambria Math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sz="2400" i="1" dirty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</m:fName>
                              <m:e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𝑵</m:t>
                                    </m:r>
                                  </m:num>
                                  <m:den>
                                    <m:r>
                                      <a:rPr lang="en-US" sz="24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𝑩</m:t>
                                    </m:r>
                                    <m:r>
                                      <a:rPr lang="en-US" sz="24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+</m:t>
                                    </m:r>
                                    <m:r>
                                      <a:rPr lang="en-US" sz="24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𝟏</m:t>
                                    </m:r>
                                  </m:den>
                                </m:f>
                              </m:e>
                            </m:func>
                          </m:e>
                        </m:d>
                        <m:r>
                          <a:rPr lang="en-US" sz="2400" b="0" i="1" dirty="0" smtClean="0">
                            <a:latin typeface="Cambria Math" charset="0"/>
                          </a:rPr>
                          <m:t>+1)</m:t>
                        </m:r>
                      </m:oMath>
                    </m:oMathPara>
                  </a14:m>
                  <a:endParaRPr lang="en-US" sz="24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42678" y="4758084"/>
                  <a:ext cx="3170170" cy="79367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TextBox 31"/>
            <p:cNvSpPr txBox="1"/>
            <p:nvPr/>
          </p:nvSpPr>
          <p:spPr>
            <a:xfrm>
              <a:off x="838199" y="5635970"/>
              <a:ext cx="25760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Starting with runs of length 1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242678" y="5635970"/>
              <a:ext cx="317017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Starting with runs of length </a:t>
              </a:r>
              <a:r>
                <a:rPr lang="en-US" sz="2400" b="1" i="1" dirty="0" smtClean="0">
                  <a:latin typeface="+mj-lt"/>
                </a:rPr>
                <a:t>B+1</a:t>
              </a:r>
              <a:endParaRPr lang="en-US" sz="2400" dirty="0">
                <a:latin typeface="+mj-lt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598176" y="4758084"/>
            <a:ext cx="3813302" cy="1708883"/>
            <a:chOff x="7598176" y="4758084"/>
            <a:chExt cx="3813302" cy="1708883"/>
          </a:xfrm>
        </p:grpSpPr>
        <p:sp>
          <p:nvSpPr>
            <p:cNvPr id="34" name="Down Arrow 33"/>
            <p:cNvSpPr/>
            <p:nvPr/>
          </p:nvSpPr>
          <p:spPr>
            <a:xfrm rot="16200000">
              <a:off x="7665932" y="4926023"/>
              <a:ext cx="322292" cy="457804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8241308" y="4758084"/>
                  <a:ext cx="3170170" cy="793679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charset="0"/>
                          </a:rPr>
                          <m:t>2</m:t>
                        </m:r>
                        <m:r>
                          <a:rPr lang="en-US" sz="2400" b="0" i="1" dirty="0" smtClean="0">
                            <a:latin typeface="Cambria Math" charset="0"/>
                          </a:rPr>
                          <m:t>𝑁</m:t>
                        </m:r>
                        <m:r>
                          <a:rPr lang="en-US" sz="2400" b="0" i="1" dirty="0" smtClean="0">
                            <a:latin typeface="Cambria Math" charset="0"/>
                          </a:rPr>
                          <m:t>(</m:t>
                        </m:r>
                        <m:d>
                          <m:dPr>
                            <m:begChr m:val="⌈"/>
                            <m:endChr m:val="⌉"/>
                            <m:ctrlPr>
                              <a:rPr lang="en-US" sz="2400" b="0" i="1" dirty="0" smtClean="0">
                                <a:latin typeface="Cambria Math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400" i="1" dirty="0">
                                    <a:latin typeface="Cambria Math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2400" i="1" dirty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dirty="0">
                                        <a:latin typeface="Cambria Math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sz="24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𝐵</m:t>
                                    </m:r>
                                  </m:sub>
                                </m:sSub>
                              </m:fName>
                              <m:e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𝑵</m:t>
                                    </m:r>
                                  </m:num>
                                  <m:den>
                                    <m:r>
                                      <a:rPr lang="en-US" sz="24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𝑩</m:t>
                                    </m:r>
                                    <m:r>
                                      <a:rPr lang="en-US" sz="24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+</m:t>
                                    </m:r>
                                    <m:r>
                                      <a:rPr lang="en-US" sz="24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𝟏</m:t>
                                    </m:r>
                                  </m:den>
                                </m:f>
                              </m:e>
                            </m:func>
                          </m:e>
                        </m:d>
                        <m:r>
                          <a:rPr lang="en-US" sz="2400" b="0" i="1" dirty="0" smtClean="0">
                            <a:latin typeface="Cambria Math" charset="0"/>
                          </a:rPr>
                          <m:t>+1)</m:t>
                        </m:r>
                      </m:oMath>
                    </m:oMathPara>
                  </a14:m>
                  <a:endParaRPr lang="en-US" sz="24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41308" y="4758084"/>
                  <a:ext cx="3170170" cy="79367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TextBox 35"/>
            <p:cNvSpPr txBox="1"/>
            <p:nvPr/>
          </p:nvSpPr>
          <p:spPr>
            <a:xfrm>
              <a:off x="8241308" y="5635970"/>
              <a:ext cx="317017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Performing </a:t>
              </a:r>
              <a:r>
                <a:rPr lang="en-US" sz="2400" b="1" i="1" dirty="0" smtClean="0">
                  <a:latin typeface="+mj-lt"/>
                </a:rPr>
                <a:t>B-</a:t>
              </a:r>
              <a:r>
                <a:rPr lang="en-US" sz="2400" dirty="0" smtClean="0">
                  <a:latin typeface="+mj-lt"/>
                </a:rPr>
                <a:t>way merges</a:t>
              </a:r>
              <a:endParaRPr lang="en-US" sz="24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211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79750"/>
            <a:ext cx="8229600" cy="1143000"/>
          </a:xfrm>
        </p:spPr>
        <p:txBody>
          <a:bodyPr/>
          <a:lstStyle/>
          <a:p>
            <a:r>
              <a:rPr lang="en-US" dirty="0" smtClean="0"/>
              <a:t>Repacking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8780" y="-22510"/>
              <a:ext cx="38761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11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&gt;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2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&gt;  Optimizations for sorting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280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Repacking for even longer initial runs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With B+1 buffer pages, we can now start with </a:t>
                </a:r>
                <a:r>
                  <a:rPr lang="en-US" b="1" i="1" dirty="0" smtClean="0"/>
                  <a:t>B+1-length initial runs</a:t>
                </a:r>
                <a:r>
                  <a:rPr lang="en-US" dirty="0" smtClean="0"/>
                  <a:t> (and use </a:t>
                </a:r>
                <a:r>
                  <a:rPr lang="en-US" b="1" i="1" dirty="0" smtClean="0"/>
                  <a:t>B-way merges</a:t>
                </a:r>
                <a:r>
                  <a:rPr lang="en-US" dirty="0" smtClean="0"/>
                  <a:t>) to get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</a:rPr>
                      <m:t>2</m:t>
                    </m:r>
                    <m:r>
                      <a:rPr lang="en-US" i="1" dirty="0">
                        <a:latin typeface="Cambria Math" charset="0"/>
                      </a:rPr>
                      <m:t>𝑁</m:t>
                    </m:r>
                    <m:r>
                      <a:rPr lang="en-US" i="1" dirty="0">
                        <a:latin typeface="Cambria Math" charset="0"/>
                      </a:rPr>
                      <m:t>(</m:t>
                    </m:r>
                    <m:d>
                      <m:dPr>
                        <m:begChr m:val="⌈"/>
                        <m:endChr m:val="⌉"/>
                        <m:ctrlPr>
                          <a:rPr lang="en-US" i="1" dirty="0">
                            <a:latin typeface="Cambria Math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 dirty="0">
                                <a:latin typeface="Cambria Math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i="1" dirty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latin typeface="Cambria Math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𝐵</m:t>
                                </m:r>
                              </m:sub>
                            </m:sSub>
                          </m:fName>
                          <m:e>
                            <m:f>
                              <m:fPr>
                                <m:ctrlPr>
                                  <a:rPr lang="en-US" i="1" dirty="0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 dirty="0">
                                    <a:latin typeface="Cambria Math" charset="0"/>
                                  </a:rPr>
                                  <m:t>𝑵</m:t>
                                </m:r>
                              </m:num>
                              <m:den>
                                <m:r>
                                  <a:rPr lang="en-US" b="1" i="1" dirty="0">
                                    <a:latin typeface="Cambria Math" charset="0"/>
                                  </a:rPr>
                                  <m:t>𝑩</m:t>
                                </m:r>
                                <m:r>
                                  <a:rPr lang="en-US" b="1" i="1" dirty="0">
                                    <a:latin typeface="Cambria Math" charset="0"/>
                                  </a:rPr>
                                  <m:t>+</m:t>
                                </m:r>
                                <m:r>
                                  <a:rPr lang="en-US" b="1" i="1" dirty="0">
                                    <a:latin typeface="Cambria Math" charset="0"/>
                                  </a:rPr>
                                  <m:t>𝟏</m:t>
                                </m:r>
                              </m:den>
                            </m:f>
                          </m:e>
                        </m:func>
                      </m:e>
                    </m:d>
                    <m:r>
                      <a:rPr lang="en-US" i="1" dirty="0">
                        <a:latin typeface="Cambria Math" charset="0"/>
                      </a:rPr>
                      <m:t>+1)</m:t>
                    </m:r>
                  </m:oMath>
                </a14:m>
                <a:r>
                  <a:rPr lang="en-US" dirty="0" smtClean="0"/>
                  <a:t> IO cost…</a:t>
                </a:r>
              </a:p>
              <a:p>
                <a:endParaRPr lang="en-US" dirty="0"/>
              </a:p>
              <a:p>
                <a:r>
                  <a:rPr lang="en-US" dirty="0" smtClean="0"/>
                  <a:t>Can we reduce this cost more by getting even longer initial runs?</a:t>
                </a:r>
              </a:p>
              <a:p>
                <a:endParaRPr lang="en-US" dirty="0"/>
              </a:p>
              <a:p>
                <a:r>
                  <a:rPr lang="en-US" dirty="0" smtClean="0"/>
                  <a:t>Use </a:t>
                </a:r>
                <a:r>
                  <a:rPr lang="en-US" b="1" u="sng" dirty="0" smtClean="0"/>
                  <a:t>repacking</a:t>
                </a:r>
                <a:r>
                  <a:rPr lang="en-US" dirty="0" smtClean="0"/>
                  <a:t>- produce longer initial runs by “merging” in buffer as we sort at initial stage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8780" y="-22510"/>
              <a:ext cx="38761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11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&gt;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2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&gt;  Optimizations for sorting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935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Repacking</a:t>
            </a:r>
            <a:r>
              <a:rPr lang="en-US" dirty="0"/>
              <a:t> </a:t>
            </a:r>
            <a:r>
              <a:rPr lang="en-US" dirty="0" smtClean="0"/>
              <a:t>Example: 3 page buffer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with unsorted single input file, and load 2 pages</a:t>
            </a:r>
          </a:p>
        </p:txBody>
      </p:sp>
      <p:sp>
        <p:nvSpPr>
          <p:cNvPr id="4" name="Can 3"/>
          <p:cNvSpPr/>
          <p:nvPr/>
        </p:nvSpPr>
        <p:spPr>
          <a:xfrm>
            <a:off x="2210655" y="2928938"/>
            <a:ext cx="3457575" cy="3568500"/>
          </a:xfrm>
          <a:prstGeom prst="can">
            <a:avLst>
              <a:gd name="adj" fmla="val 13065"/>
            </a:avLst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6" name="Rounded Rectangle 5"/>
          <p:cNvSpPr/>
          <p:nvPr/>
        </p:nvSpPr>
        <p:spPr>
          <a:xfrm>
            <a:off x="2308214" y="3513713"/>
            <a:ext cx="3296832" cy="10153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79589" y="4068337"/>
            <a:ext cx="958921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57,24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42963" y="4068337"/>
            <a:ext cx="954132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3,98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13542" y="2400008"/>
            <a:ext cx="886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+mj-lt"/>
              </a:rPr>
              <a:t>Disk</a:t>
            </a:r>
            <a:endParaRPr lang="en-US" sz="3200" dirty="0">
              <a:latin typeface="+mj-l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093877" y="2928938"/>
            <a:ext cx="4259923" cy="2456273"/>
            <a:chOff x="7403799" y="1406844"/>
            <a:chExt cx="4259923" cy="2456273"/>
          </a:xfrm>
        </p:grpSpPr>
        <p:grpSp>
          <p:nvGrpSpPr>
            <p:cNvPr id="11" name="Group 10"/>
            <p:cNvGrpSpPr/>
            <p:nvPr/>
          </p:nvGrpSpPr>
          <p:grpSpPr>
            <a:xfrm>
              <a:off x="7403799" y="1406844"/>
              <a:ext cx="4259923" cy="2456273"/>
              <a:chOff x="7466322" y="1027906"/>
              <a:chExt cx="4259923" cy="2456273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7466322" y="1027906"/>
                <a:ext cx="4252691" cy="244050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sz="3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7769912" y="1969081"/>
                <a:ext cx="3956333" cy="1515098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7624243" y="1210562"/>
                <a:ext cx="19684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Main Memory</a:t>
                </a:r>
                <a:endParaRPr lang="en-US" sz="2400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836450" y="1989610"/>
                <a:ext cx="9535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smtClean="0"/>
                  <a:t>Buffer</a:t>
                </a:r>
                <a:endParaRPr lang="en-US" sz="2400"/>
              </a:p>
            </p:txBody>
          </p:sp>
        </p:grpSp>
        <p:sp>
          <p:nvSpPr>
            <p:cNvPr id="12" name="Rounded Rectangle 11"/>
            <p:cNvSpPr/>
            <p:nvPr/>
          </p:nvSpPr>
          <p:spPr>
            <a:xfrm>
              <a:off x="7843740" y="3009498"/>
              <a:ext cx="1127270" cy="57299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9055124" y="3009498"/>
              <a:ext cx="1127270" cy="57299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0266508" y="3009498"/>
              <a:ext cx="1127270" cy="57299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ight Arrow 18"/>
          <p:cNvSpPr/>
          <p:nvPr/>
        </p:nvSpPr>
        <p:spPr>
          <a:xfrm>
            <a:off x="5806814" y="4444145"/>
            <a:ext cx="1461477" cy="36202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10800000">
            <a:off x="5806813" y="4895300"/>
            <a:ext cx="1461478" cy="36202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455258" y="4068337"/>
            <a:ext cx="954107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18,22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08684" y="3883671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F</a:t>
            </a:r>
            <a:r>
              <a:rPr lang="en-US" b="1" baseline="-25000" dirty="0" smtClean="0">
                <a:latin typeface="+mj-lt"/>
              </a:rPr>
              <a:t>1</a:t>
            </a:r>
            <a:endParaRPr lang="en-US" b="1" baseline="-25000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79589" y="3598573"/>
            <a:ext cx="954082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10,33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42988" y="3597304"/>
            <a:ext cx="954107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44,55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55258" y="3601801"/>
            <a:ext cx="954106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31,12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29" name="Rectangle 28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88780" y="-22510"/>
              <a:ext cx="38761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11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&gt;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2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&gt;  Optimizations for sorting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31" name="Rounded Rectangle 30"/>
          <p:cNvSpPr/>
          <p:nvPr/>
        </p:nvSpPr>
        <p:spPr>
          <a:xfrm>
            <a:off x="2287339" y="4629154"/>
            <a:ext cx="3296832" cy="48465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787809" y="4670498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F</a:t>
            </a:r>
            <a:r>
              <a:rPr lang="en-US" b="1" baseline="-25000" dirty="0">
                <a:latin typeface="+mj-lt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5644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85185E-6 L 0.42279 0.14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33" y="74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0.44075 0.1497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31" y="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Repacking</a:t>
            </a:r>
            <a:r>
              <a:rPr lang="en-US" dirty="0"/>
              <a:t> </a:t>
            </a:r>
            <a:r>
              <a:rPr lang="en-US" dirty="0" smtClean="0"/>
              <a:t>Example: 3 page buffer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the minimum two values, and put in output page</a:t>
            </a:r>
          </a:p>
        </p:txBody>
      </p:sp>
      <p:sp>
        <p:nvSpPr>
          <p:cNvPr id="4" name="Can 3"/>
          <p:cNvSpPr/>
          <p:nvPr/>
        </p:nvSpPr>
        <p:spPr>
          <a:xfrm>
            <a:off x="2210655" y="2928938"/>
            <a:ext cx="3457575" cy="3568500"/>
          </a:xfrm>
          <a:prstGeom prst="can">
            <a:avLst>
              <a:gd name="adj" fmla="val 13065"/>
            </a:avLst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6" name="Rounded Rectangle 5"/>
          <p:cNvSpPr/>
          <p:nvPr/>
        </p:nvSpPr>
        <p:spPr>
          <a:xfrm>
            <a:off x="2308214" y="3513713"/>
            <a:ext cx="3296832" cy="10153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79589" y="4068337"/>
            <a:ext cx="958921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57,24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42963" y="4068337"/>
            <a:ext cx="954132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3,98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13542" y="2400008"/>
            <a:ext cx="886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+mj-lt"/>
              </a:rPr>
              <a:t>Disk</a:t>
            </a:r>
            <a:endParaRPr lang="en-US" sz="3200" dirty="0">
              <a:latin typeface="+mj-l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093877" y="2928938"/>
            <a:ext cx="4259923" cy="2456273"/>
            <a:chOff x="7403799" y="1406844"/>
            <a:chExt cx="4259923" cy="2456273"/>
          </a:xfrm>
        </p:grpSpPr>
        <p:grpSp>
          <p:nvGrpSpPr>
            <p:cNvPr id="11" name="Group 10"/>
            <p:cNvGrpSpPr/>
            <p:nvPr/>
          </p:nvGrpSpPr>
          <p:grpSpPr>
            <a:xfrm>
              <a:off x="7403799" y="1406844"/>
              <a:ext cx="4259923" cy="2456273"/>
              <a:chOff x="7466322" y="1027906"/>
              <a:chExt cx="4259923" cy="2456273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7466322" y="1027906"/>
                <a:ext cx="4252691" cy="244050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sz="3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7769912" y="1969081"/>
                <a:ext cx="3956333" cy="1515098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7624243" y="1210562"/>
                <a:ext cx="19684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Main Memory</a:t>
                </a:r>
                <a:endParaRPr lang="en-US" sz="2400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836450" y="1989610"/>
                <a:ext cx="9535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smtClean="0"/>
                  <a:t>Buffer</a:t>
                </a:r>
                <a:endParaRPr lang="en-US" sz="2400"/>
              </a:p>
            </p:txBody>
          </p:sp>
        </p:grpSp>
        <p:sp>
          <p:nvSpPr>
            <p:cNvPr id="12" name="Rounded Rectangle 11"/>
            <p:cNvSpPr/>
            <p:nvPr/>
          </p:nvSpPr>
          <p:spPr>
            <a:xfrm>
              <a:off x="7843740" y="3009498"/>
              <a:ext cx="1127270" cy="57299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9055124" y="3009498"/>
              <a:ext cx="1127270" cy="57299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0266508" y="3009498"/>
              <a:ext cx="1127270" cy="57299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ight Arrow 18"/>
          <p:cNvSpPr/>
          <p:nvPr/>
        </p:nvSpPr>
        <p:spPr>
          <a:xfrm>
            <a:off x="5806814" y="4444145"/>
            <a:ext cx="1461477" cy="36202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10800000">
            <a:off x="5806813" y="4895300"/>
            <a:ext cx="1461478" cy="36202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455258" y="4068337"/>
            <a:ext cx="954107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18,22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08684" y="3883671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F</a:t>
            </a:r>
            <a:r>
              <a:rPr lang="en-US" b="1" baseline="-25000" dirty="0" smtClean="0">
                <a:latin typeface="+mj-lt"/>
              </a:rPr>
              <a:t>1</a:t>
            </a:r>
            <a:endParaRPr lang="en-US" b="1" baseline="-25000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836013" y="4625156"/>
            <a:ext cx="954082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10,33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42988" y="3597304"/>
            <a:ext cx="954107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44,55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20400" y="4625156"/>
            <a:ext cx="954106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31,12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29" name="Rectangle 28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88780" y="-22510"/>
              <a:ext cx="38761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11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&gt;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2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&gt;  Optimizations for sorting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31" name="Rounded Rectangle 30"/>
          <p:cNvSpPr/>
          <p:nvPr/>
        </p:nvSpPr>
        <p:spPr>
          <a:xfrm>
            <a:off x="2287339" y="4629154"/>
            <a:ext cx="3296832" cy="48465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787809" y="4670498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F</a:t>
            </a:r>
            <a:r>
              <a:rPr lang="en-US" b="1" baseline="-25000" dirty="0">
                <a:latin typeface="+mj-lt"/>
              </a:rPr>
              <a:t>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617797" y="4633039"/>
            <a:ext cx="954106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31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850017" y="4633039"/>
            <a:ext cx="954082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33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043179" y="4630150"/>
            <a:ext cx="954082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10,12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72354" y="3227972"/>
            <a:ext cx="74251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00B050"/>
                </a:solidFill>
                <a:latin typeface="Menlo" charset="0"/>
                <a:ea typeface="Menlo" charset="0"/>
                <a:cs typeface="Menlo" charset="0"/>
              </a:rPr>
              <a:t>m=12</a:t>
            </a:r>
            <a:endParaRPr lang="en-US" b="1">
              <a:solidFill>
                <a:srgbClr val="00B05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418026" y="1486400"/>
            <a:ext cx="2586398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Also keep track of max (last) value </a:t>
            </a:r>
            <a:r>
              <a:rPr lang="en-US" sz="2400" smtClean="0">
                <a:latin typeface="+mj-lt"/>
              </a:rPr>
              <a:t>in current run…</a:t>
            </a:r>
            <a:endParaRPr lang="en-US" sz="24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6055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85185E-6 L -0.62253 0.0083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33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39" grpId="1" animBg="1"/>
      <p:bldP spid="5" grpId="0" animBg="1"/>
      <p:bldP spid="4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Repacking</a:t>
            </a:r>
            <a:r>
              <a:rPr lang="en-US" dirty="0"/>
              <a:t> </a:t>
            </a:r>
            <a:r>
              <a:rPr lang="en-US" dirty="0" smtClean="0"/>
              <a:t>Example: 3 page buffer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Next, </a:t>
            </a:r>
            <a:r>
              <a:rPr lang="en-US" b="1" i="1" dirty="0" smtClean="0"/>
              <a:t>repack</a:t>
            </a:r>
            <a:endParaRPr lang="en-US" dirty="0" smtClean="0"/>
          </a:p>
        </p:txBody>
      </p:sp>
      <p:sp>
        <p:nvSpPr>
          <p:cNvPr id="4" name="Can 3"/>
          <p:cNvSpPr/>
          <p:nvPr/>
        </p:nvSpPr>
        <p:spPr>
          <a:xfrm>
            <a:off x="2210655" y="2928938"/>
            <a:ext cx="3457575" cy="3568500"/>
          </a:xfrm>
          <a:prstGeom prst="can">
            <a:avLst>
              <a:gd name="adj" fmla="val 13065"/>
            </a:avLst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6" name="Rounded Rectangle 5"/>
          <p:cNvSpPr/>
          <p:nvPr/>
        </p:nvSpPr>
        <p:spPr>
          <a:xfrm>
            <a:off x="2308214" y="3513713"/>
            <a:ext cx="3296832" cy="10153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79589" y="4068337"/>
            <a:ext cx="958921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57,24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42963" y="4068337"/>
            <a:ext cx="954132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3,98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13542" y="2400008"/>
            <a:ext cx="886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+mj-lt"/>
              </a:rPr>
              <a:t>Disk</a:t>
            </a:r>
            <a:endParaRPr lang="en-US" sz="3200" dirty="0">
              <a:latin typeface="+mj-l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093877" y="2928938"/>
            <a:ext cx="4259923" cy="2456273"/>
            <a:chOff x="7403799" y="1406844"/>
            <a:chExt cx="4259923" cy="2456273"/>
          </a:xfrm>
        </p:grpSpPr>
        <p:grpSp>
          <p:nvGrpSpPr>
            <p:cNvPr id="11" name="Group 10"/>
            <p:cNvGrpSpPr/>
            <p:nvPr/>
          </p:nvGrpSpPr>
          <p:grpSpPr>
            <a:xfrm>
              <a:off x="7403799" y="1406844"/>
              <a:ext cx="4259923" cy="2456273"/>
              <a:chOff x="7466322" y="1027906"/>
              <a:chExt cx="4259923" cy="2456273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7466322" y="1027906"/>
                <a:ext cx="4252691" cy="244050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sz="3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7769912" y="1969081"/>
                <a:ext cx="3956333" cy="1515098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7624243" y="1210562"/>
                <a:ext cx="19684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Main Memory</a:t>
                </a:r>
                <a:endParaRPr lang="en-US" sz="2400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836450" y="1989610"/>
                <a:ext cx="9535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smtClean="0"/>
                  <a:t>Buffer</a:t>
                </a:r>
                <a:endParaRPr lang="en-US" sz="2400"/>
              </a:p>
            </p:txBody>
          </p:sp>
        </p:grpSp>
        <p:sp>
          <p:nvSpPr>
            <p:cNvPr id="12" name="Rounded Rectangle 11"/>
            <p:cNvSpPr/>
            <p:nvPr/>
          </p:nvSpPr>
          <p:spPr>
            <a:xfrm>
              <a:off x="7843740" y="3009498"/>
              <a:ext cx="1127270" cy="57299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9055124" y="3009498"/>
              <a:ext cx="1127270" cy="57299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0266508" y="3009498"/>
              <a:ext cx="1127270" cy="57299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ight Arrow 18"/>
          <p:cNvSpPr/>
          <p:nvPr/>
        </p:nvSpPr>
        <p:spPr>
          <a:xfrm>
            <a:off x="5806814" y="4444145"/>
            <a:ext cx="1461477" cy="36202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10800000">
            <a:off x="5806813" y="4895300"/>
            <a:ext cx="1461478" cy="36202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808684" y="3883671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F</a:t>
            </a:r>
            <a:r>
              <a:rPr lang="en-US" b="1" baseline="-25000" dirty="0" smtClean="0">
                <a:latin typeface="+mj-lt"/>
              </a:rPr>
              <a:t>1</a:t>
            </a:r>
            <a:endParaRPr lang="en-US" b="1" baseline="-25000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836013" y="4625156"/>
            <a:ext cx="954082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33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29" name="Rectangle 28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88780" y="-22510"/>
              <a:ext cx="38761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11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&gt;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2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&gt;  Optimizations for sorting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31" name="Rounded Rectangle 30"/>
          <p:cNvSpPr/>
          <p:nvPr/>
        </p:nvSpPr>
        <p:spPr>
          <a:xfrm>
            <a:off x="2287339" y="4629154"/>
            <a:ext cx="3296832" cy="48465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787809" y="4670498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F</a:t>
            </a:r>
            <a:r>
              <a:rPr lang="en-US" b="1" baseline="-25000" dirty="0">
                <a:latin typeface="+mj-lt"/>
              </a:rPr>
              <a:t>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620400" y="4633039"/>
            <a:ext cx="954106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31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836013" y="4633039"/>
            <a:ext cx="954082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31,33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455258" y="4683545"/>
            <a:ext cx="954082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10,12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72354" y="3227972"/>
            <a:ext cx="74251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00B050"/>
                </a:solidFill>
                <a:latin typeface="Menlo" charset="0"/>
                <a:ea typeface="Menlo" charset="0"/>
                <a:cs typeface="Menlo" charset="0"/>
              </a:rPr>
              <a:t>m=12</a:t>
            </a:r>
            <a:endParaRPr lang="en-US" b="1">
              <a:solidFill>
                <a:srgbClr val="00B05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42988" y="3597304"/>
            <a:ext cx="954107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44,55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55258" y="4068337"/>
            <a:ext cx="954107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18,22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38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7" grpId="0" animBg="1"/>
      <p:bldP spid="3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Repacking</a:t>
            </a:r>
            <a:r>
              <a:rPr lang="en-US" dirty="0"/>
              <a:t> </a:t>
            </a:r>
            <a:r>
              <a:rPr lang="en-US" dirty="0" smtClean="0"/>
              <a:t>Example: 3 page buffer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Next, </a:t>
            </a:r>
            <a:r>
              <a:rPr lang="en-US" b="1" i="1" dirty="0" smtClean="0"/>
              <a:t>repack</a:t>
            </a:r>
            <a:r>
              <a:rPr lang="en-US" dirty="0" smtClean="0"/>
              <a:t>, then load another page and continue!</a:t>
            </a:r>
          </a:p>
        </p:txBody>
      </p:sp>
      <p:sp>
        <p:nvSpPr>
          <p:cNvPr id="4" name="Can 3"/>
          <p:cNvSpPr/>
          <p:nvPr/>
        </p:nvSpPr>
        <p:spPr>
          <a:xfrm>
            <a:off x="2210655" y="2928938"/>
            <a:ext cx="3457575" cy="3568500"/>
          </a:xfrm>
          <a:prstGeom prst="can">
            <a:avLst>
              <a:gd name="adj" fmla="val 13065"/>
            </a:avLst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6" name="Rounded Rectangle 5"/>
          <p:cNvSpPr/>
          <p:nvPr/>
        </p:nvSpPr>
        <p:spPr>
          <a:xfrm>
            <a:off x="2308214" y="3513713"/>
            <a:ext cx="3296832" cy="10153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79589" y="4068337"/>
            <a:ext cx="958921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57,24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42963" y="4068337"/>
            <a:ext cx="954132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3,98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13542" y="2400008"/>
            <a:ext cx="886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+mj-lt"/>
              </a:rPr>
              <a:t>Disk</a:t>
            </a:r>
            <a:endParaRPr lang="en-US" sz="3200" dirty="0">
              <a:latin typeface="+mj-l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093877" y="2928938"/>
            <a:ext cx="4259923" cy="2456273"/>
            <a:chOff x="7403799" y="1406844"/>
            <a:chExt cx="4259923" cy="2456273"/>
          </a:xfrm>
        </p:grpSpPr>
        <p:grpSp>
          <p:nvGrpSpPr>
            <p:cNvPr id="11" name="Group 10"/>
            <p:cNvGrpSpPr/>
            <p:nvPr/>
          </p:nvGrpSpPr>
          <p:grpSpPr>
            <a:xfrm>
              <a:off x="7403799" y="1406844"/>
              <a:ext cx="4259923" cy="2456273"/>
              <a:chOff x="7466322" y="1027906"/>
              <a:chExt cx="4259923" cy="2456273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7466322" y="1027906"/>
                <a:ext cx="4252691" cy="244050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sz="3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7769912" y="1969081"/>
                <a:ext cx="3956333" cy="1515098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7624243" y="1210562"/>
                <a:ext cx="19684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Main Memory</a:t>
                </a:r>
                <a:endParaRPr lang="en-US" sz="2400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836450" y="1989610"/>
                <a:ext cx="9535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smtClean="0"/>
                  <a:t>Buffer</a:t>
                </a:r>
                <a:endParaRPr lang="en-US" sz="2400"/>
              </a:p>
            </p:txBody>
          </p:sp>
        </p:grpSp>
        <p:sp>
          <p:nvSpPr>
            <p:cNvPr id="12" name="Rounded Rectangle 11"/>
            <p:cNvSpPr/>
            <p:nvPr/>
          </p:nvSpPr>
          <p:spPr>
            <a:xfrm>
              <a:off x="7843740" y="3009498"/>
              <a:ext cx="1127270" cy="57299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9055124" y="3009498"/>
              <a:ext cx="1127270" cy="57299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0266508" y="3009498"/>
              <a:ext cx="1127270" cy="57299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ight Arrow 18"/>
          <p:cNvSpPr/>
          <p:nvPr/>
        </p:nvSpPr>
        <p:spPr>
          <a:xfrm>
            <a:off x="5806814" y="4444145"/>
            <a:ext cx="1461477" cy="36202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10800000">
            <a:off x="5806813" y="4895300"/>
            <a:ext cx="1461478" cy="36202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808684" y="3883671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F</a:t>
            </a:r>
            <a:r>
              <a:rPr lang="en-US" b="1" baseline="-25000" dirty="0" smtClean="0">
                <a:latin typeface="+mj-lt"/>
              </a:rPr>
              <a:t>1</a:t>
            </a:r>
            <a:endParaRPr lang="en-US" b="1" baseline="-25000" dirty="0">
              <a:latin typeface="+mj-lt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29" name="Rectangle 28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88780" y="-22510"/>
              <a:ext cx="38761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11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&gt;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2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&gt;  Optimizations for sorting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31" name="Rounded Rectangle 30"/>
          <p:cNvSpPr/>
          <p:nvPr/>
        </p:nvSpPr>
        <p:spPr>
          <a:xfrm>
            <a:off x="2287339" y="4629154"/>
            <a:ext cx="3296832" cy="48465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787809" y="4670498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F</a:t>
            </a:r>
            <a:r>
              <a:rPr lang="en-US" b="1" baseline="-25000" dirty="0">
                <a:latin typeface="+mj-lt"/>
              </a:rPr>
              <a:t>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836013" y="4640802"/>
            <a:ext cx="954082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31,33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455258" y="4683545"/>
            <a:ext cx="954082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10,12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72354" y="3227972"/>
            <a:ext cx="74251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00B050"/>
                </a:solidFill>
                <a:latin typeface="Menlo" charset="0"/>
                <a:ea typeface="Menlo" charset="0"/>
                <a:cs typeface="Menlo" charset="0"/>
              </a:rPr>
              <a:t>m=12</a:t>
            </a:r>
            <a:endParaRPr lang="en-US" b="1">
              <a:solidFill>
                <a:srgbClr val="00B05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42988" y="3597304"/>
            <a:ext cx="954107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44,55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0172354" y="3194773"/>
            <a:ext cx="74251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Menlo" charset="0"/>
                <a:ea typeface="Menlo" charset="0"/>
                <a:cs typeface="Menlo" charset="0"/>
              </a:rPr>
              <a:t>m=33</a:t>
            </a:r>
            <a:endParaRPr lang="en-US" b="1" dirty="0">
              <a:solidFill>
                <a:srgbClr val="00B05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55258" y="4068337"/>
            <a:ext cx="954107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18,22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49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6 L 0.25273 0.149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30" y="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59259E-6 L -0.43971 0.006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57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0.52331 0.0821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89" y="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25" grpId="0" animBg="1"/>
      <p:bldP spid="41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dirty="0" smtClean="0"/>
              <a:t>. External Merge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5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8780" y="-22510"/>
              <a:ext cx="9396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11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454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Repacking</a:t>
            </a:r>
            <a:r>
              <a:rPr lang="en-US" dirty="0"/>
              <a:t> </a:t>
            </a:r>
            <a:r>
              <a:rPr lang="en-US" dirty="0" smtClean="0"/>
              <a:t>Example: 3 page buffer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Now, however, </a:t>
            </a:r>
            <a:r>
              <a:rPr lang="en-US" b="1" i="1" dirty="0" smtClean="0"/>
              <a:t>the smallest values are less than the largest (last) in the sorted run…</a:t>
            </a:r>
            <a:endParaRPr lang="en-US" dirty="0" smtClean="0"/>
          </a:p>
        </p:txBody>
      </p:sp>
      <p:sp>
        <p:nvSpPr>
          <p:cNvPr id="4" name="Can 3"/>
          <p:cNvSpPr/>
          <p:nvPr/>
        </p:nvSpPr>
        <p:spPr>
          <a:xfrm>
            <a:off x="2210655" y="2928938"/>
            <a:ext cx="3457575" cy="3568500"/>
          </a:xfrm>
          <a:prstGeom prst="can">
            <a:avLst>
              <a:gd name="adj" fmla="val 13065"/>
            </a:avLst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6" name="Rounded Rectangle 5"/>
          <p:cNvSpPr/>
          <p:nvPr/>
        </p:nvSpPr>
        <p:spPr>
          <a:xfrm>
            <a:off x="2308214" y="3513713"/>
            <a:ext cx="3296832" cy="10153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42963" y="4068337"/>
            <a:ext cx="954132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3,98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13542" y="2400008"/>
            <a:ext cx="886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+mj-lt"/>
              </a:rPr>
              <a:t>Disk</a:t>
            </a:r>
            <a:endParaRPr lang="en-US" sz="3200" dirty="0">
              <a:latin typeface="+mj-l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093877" y="2928938"/>
            <a:ext cx="4259923" cy="2456273"/>
            <a:chOff x="7403799" y="1406844"/>
            <a:chExt cx="4259923" cy="2456273"/>
          </a:xfrm>
        </p:grpSpPr>
        <p:grpSp>
          <p:nvGrpSpPr>
            <p:cNvPr id="11" name="Group 10"/>
            <p:cNvGrpSpPr/>
            <p:nvPr/>
          </p:nvGrpSpPr>
          <p:grpSpPr>
            <a:xfrm>
              <a:off x="7403799" y="1406844"/>
              <a:ext cx="4259923" cy="2456273"/>
              <a:chOff x="7466322" y="1027906"/>
              <a:chExt cx="4259923" cy="2456273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7466322" y="1027906"/>
                <a:ext cx="4252691" cy="244050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sz="3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7769912" y="1969081"/>
                <a:ext cx="3956333" cy="1515098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7624243" y="1210562"/>
                <a:ext cx="19684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Main Memory</a:t>
                </a:r>
                <a:endParaRPr lang="en-US" sz="2400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836450" y="1989610"/>
                <a:ext cx="9535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smtClean="0"/>
                  <a:t>Buffer</a:t>
                </a:r>
                <a:endParaRPr lang="en-US" sz="2400"/>
              </a:p>
            </p:txBody>
          </p:sp>
        </p:grpSp>
        <p:sp>
          <p:nvSpPr>
            <p:cNvPr id="12" name="Rounded Rectangle 11"/>
            <p:cNvSpPr/>
            <p:nvPr/>
          </p:nvSpPr>
          <p:spPr>
            <a:xfrm>
              <a:off x="7843740" y="3009498"/>
              <a:ext cx="1127270" cy="57299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9055124" y="3009498"/>
              <a:ext cx="1127270" cy="57299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0266508" y="3009498"/>
              <a:ext cx="1127270" cy="57299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ight Arrow 18"/>
          <p:cNvSpPr/>
          <p:nvPr/>
        </p:nvSpPr>
        <p:spPr>
          <a:xfrm>
            <a:off x="5806814" y="4444145"/>
            <a:ext cx="1461477" cy="36202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10800000">
            <a:off x="5806813" y="4895300"/>
            <a:ext cx="1461478" cy="36202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808684" y="3883671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F</a:t>
            </a:r>
            <a:r>
              <a:rPr lang="en-US" b="1" baseline="-25000" dirty="0" smtClean="0">
                <a:latin typeface="+mj-lt"/>
              </a:rPr>
              <a:t>1</a:t>
            </a:r>
            <a:endParaRPr lang="en-US" b="1" baseline="-25000" dirty="0">
              <a:latin typeface="+mj-lt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29" name="Rectangle 28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88780" y="-22510"/>
              <a:ext cx="38761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11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&gt;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2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&gt;  Optimizations for sorting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31" name="Rounded Rectangle 30"/>
          <p:cNvSpPr/>
          <p:nvPr/>
        </p:nvSpPr>
        <p:spPr>
          <a:xfrm>
            <a:off x="2287339" y="4629154"/>
            <a:ext cx="3296832" cy="48465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787809" y="4670498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F</a:t>
            </a:r>
            <a:r>
              <a:rPr lang="en-US" b="1" baseline="-25000" dirty="0">
                <a:latin typeface="+mj-lt"/>
              </a:rPr>
              <a:t>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493454" y="4688609"/>
            <a:ext cx="954082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31,33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455258" y="4683545"/>
            <a:ext cx="954082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10,12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72354" y="3227972"/>
            <a:ext cx="74251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Menlo" charset="0"/>
                <a:ea typeface="Menlo" charset="0"/>
                <a:cs typeface="Menlo" charset="0"/>
              </a:rPr>
              <a:t>m=33</a:t>
            </a:r>
            <a:endParaRPr lang="en-US" b="1" dirty="0">
              <a:solidFill>
                <a:srgbClr val="00B05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831783" y="4625888"/>
            <a:ext cx="954107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18,22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850684" y="4636852"/>
            <a:ext cx="954107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Menlo" charset="0"/>
                <a:ea typeface="Menlo" charset="0"/>
                <a:cs typeface="Menlo" charset="0"/>
              </a:rPr>
              <a:t>18,22</a:t>
            </a:r>
            <a:endParaRPr lang="en-US" sz="2000" dirty="0">
              <a:solidFill>
                <a:srgbClr val="C00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777060" y="5641762"/>
            <a:ext cx="4886324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We call these values </a:t>
            </a:r>
            <a:r>
              <a:rPr lang="en-US" sz="2400" b="1" i="1" dirty="0" smtClean="0">
                <a:solidFill>
                  <a:srgbClr val="C00000"/>
                </a:solidFill>
                <a:latin typeface="+mj-lt"/>
              </a:rPr>
              <a:t>frozen</a:t>
            </a:r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because we can’t add them to this run…</a:t>
            </a:r>
            <a:endParaRPr lang="en-US" sz="2400" i="1" dirty="0"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20399" y="4613676"/>
            <a:ext cx="954107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44,55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79589" y="4068337"/>
            <a:ext cx="958921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57,24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-0.2539 0.0097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95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6 L 0.33932 0.0793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27" y="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25" grpId="0" animBg="1"/>
      <p:bldP spid="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Repacking</a:t>
            </a:r>
            <a:r>
              <a:rPr lang="en-US" dirty="0"/>
              <a:t> </a:t>
            </a:r>
            <a:r>
              <a:rPr lang="en-US" dirty="0" smtClean="0"/>
              <a:t>Example: 3 page buffer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Now, however, </a:t>
            </a:r>
            <a:r>
              <a:rPr lang="en-US" b="1" i="1" dirty="0" smtClean="0"/>
              <a:t>the smallest values are less than the largest (last) in the sorted run…</a:t>
            </a:r>
            <a:endParaRPr lang="en-US" dirty="0" smtClean="0"/>
          </a:p>
        </p:txBody>
      </p:sp>
      <p:sp>
        <p:nvSpPr>
          <p:cNvPr id="4" name="Can 3"/>
          <p:cNvSpPr/>
          <p:nvPr/>
        </p:nvSpPr>
        <p:spPr>
          <a:xfrm>
            <a:off x="2210655" y="2928938"/>
            <a:ext cx="3457575" cy="3568500"/>
          </a:xfrm>
          <a:prstGeom prst="can">
            <a:avLst>
              <a:gd name="adj" fmla="val 13065"/>
            </a:avLst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6" name="Rounded Rectangle 5"/>
          <p:cNvSpPr/>
          <p:nvPr/>
        </p:nvSpPr>
        <p:spPr>
          <a:xfrm>
            <a:off x="2308214" y="3513713"/>
            <a:ext cx="3296832" cy="10153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513542" y="2400008"/>
            <a:ext cx="886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+mj-lt"/>
              </a:rPr>
              <a:t>Disk</a:t>
            </a:r>
            <a:endParaRPr lang="en-US" sz="3200" dirty="0">
              <a:latin typeface="+mj-l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093877" y="2928938"/>
            <a:ext cx="4259923" cy="2456273"/>
            <a:chOff x="7403799" y="1406844"/>
            <a:chExt cx="4259923" cy="2456273"/>
          </a:xfrm>
        </p:grpSpPr>
        <p:grpSp>
          <p:nvGrpSpPr>
            <p:cNvPr id="11" name="Group 10"/>
            <p:cNvGrpSpPr/>
            <p:nvPr/>
          </p:nvGrpSpPr>
          <p:grpSpPr>
            <a:xfrm>
              <a:off x="7403799" y="1406844"/>
              <a:ext cx="4259923" cy="2456273"/>
              <a:chOff x="7466322" y="1027906"/>
              <a:chExt cx="4259923" cy="2456273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7466322" y="1027906"/>
                <a:ext cx="4252691" cy="244050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sz="3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7769912" y="1969081"/>
                <a:ext cx="3956333" cy="1515098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7624243" y="1210562"/>
                <a:ext cx="19684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Main Memory</a:t>
                </a:r>
                <a:endParaRPr lang="en-US" sz="2400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836450" y="1989610"/>
                <a:ext cx="9535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smtClean="0"/>
                  <a:t>Buffer</a:t>
                </a:r>
                <a:endParaRPr lang="en-US" sz="2400"/>
              </a:p>
            </p:txBody>
          </p:sp>
        </p:grpSp>
        <p:sp>
          <p:nvSpPr>
            <p:cNvPr id="12" name="Rounded Rectangle 11"/>
            <p:cNvSpPr/>
            <p:nvPr/>
          </p:nvSpPr>
          <p:spPr>
            <a:xfrm>
              <a:off x="7843740" y="3009498"/>
              <a:ext cx="1127270" cy="57299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9055124" y="3009498"/>
              <a:ext cx="1127270" cy="57299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0266508" y="3009498"/>
              <a:ext cx="1127270" cy="57299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ight Arrow 18"/>
          <p:cNvSpPr/>
          <p:nvPr/>
        </p:nvSpPr>
        <p:spPr>
          <a:xfrm>
            <a:off x="5806814" y="4444145"/>
            <a:ext cx="1461477" cy="36202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10800000">
            <a:off x="5806813" y="4895300"/>
            <a:ext cx="1461478" cy="36202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808684" y="3883671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F</a:t>
            </a:r>
            <a:r>
              <a:rPr lang="en-US" b="1" baseline="-25000" dirty="0" smtClean="0">
                <a:latin typeface="+mj-lt"/>
              </a:rPr>
              <a:t>1</a:t>
            </a:r>
            <a:endParaRPr lang="en-US" b="1" baseline="-25000" dirty="0">
              <a:latin typeface="+mj-lt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29" name="Rectangle 28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88780" y="-22510"/>
              <a:ext cx="38761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11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&gt;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2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&gt;  Optimizations for sorting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31" name="Rounded Rectangle 30"/>
          <p:cNvSpPr/>
          <p:nvPr/>
        </p:nvSpPr>
        <p:spPr>
          <a:xfrm>
            <a:off x="2287339" y="4629154"/>
            <a:ext cx="3296832" cy="100319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787809" y="4670498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F</a:t>
            </a:r>
            <a:r>
              <a:rPr lang="en-US" b="1" baseline="-25000" dirty="0">
                <a:latin typeface="+mj-lt"/>
              </a:rPr>
              <a:t>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493454" y="4688609"/>
            <a:ext cx="954082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31,33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455258" y="4683545"/>
            <a:ext cx="954082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10,12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72354" y="3227972"/>
            <a:ext cx="74251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Menlo" charset="0"/>
                <a:ea typeface="Menlo" charset="0"/>
                <a:cs typeface="Menlo" charset="0"/>
              </a:rPr>
              <a:t>m=55</a:t>
            </a:r>
            <a:endParaRPr lang="en-US" b="1" dirty="0">
              <a:solidFill>
                <a:srgbClr val="00B05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53018" y="4683545"/>
            <a:ext cx="954107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44,55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05785" y="4625116"/>
            <a:ext cx="958921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57,</a:t>
            </a:r>
            <a:r>
              <a:rPr lang="en-US" sz="2000" dirty="0" smtClean="0">
                <a:solidFill>
                  <a:srgbClr val="C00000"/>
                </a:solidFill>
                <a:latin typeface="Menlo" charset="0"/>
                <a:ea typeface="Menlo" charset="0"/>
                <a:cs typeface="Menlo" charset="0"/>
              </a:rPr>
              <a:t>24</a:t>
            </a:r>
            <a:endParaRPr lang="en-US" sz="2000" dirty="0">
              <a:solidFill>
                <a:srgbClr val="C00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850684" y="4636852"/>
            <a:ext cx="954107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Menlo" charset="0"/>
                <a:ea typeface="Menlo" charset="0"/>
                <a:cs typeface="Menlo" charset="0"/>
              </a:rPr>
              <a:t>18,22</a:t>
            </a:r>
            <a:endParaRPr lang="en-US" sz="2000" dirty="0">
              <a:solidFill>
                <a:srgbClr val="C00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42963" y="4068337"/>
            <a:ext cx="954132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3,98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55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6 L 0.45195 0.081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91" y="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Repacking</a:t>
            </a:r>
            <a:r>
              <a:rPr lang="en-US" dirty="0"/>
              <a:t> </a:t>
            </a:r>
            <a:r>
              <a:rPr lang="en-US" dirty="0" smtClean="0"/>
              <a:t>Example: 3 page buffer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Now, however, </a:t>
            </a:r>
            <a:r>
              <a:rPr lang="en-US" b="1" i="1" dirty="0" smtClean="0"/>
              <a:t>the smallest values are less than the largest (last) in the sorted run…</a:t>
            </a:r>
            <a:endParaRPr lang="en-US" dirty="0" smtClean="0"/>
          </a:p>
        </p:txBody>
      </p:sp>
      <p:sp>
        <p:nvSpPr>
          <p:cNvPr id="4" name="Can 3"/>
          <p:cNvSpPr/>
          <p:nvPr/>
        </p:nvSpPr>
        <p:spPr>
          <a:xfrm>
            <a:off x="2210655" y="2928938"/>
            <a:ext cx="3457575" cy="3568500"/>
          </a:xfrm>
          <a:prstGeom prst="can">
            <a:avLst>
              <a:gd name="adj" fmla="val 13065"/>
            </a:avLst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6" name="Rounded Rectangle 5"/>
          <p:cNvSpPr/>
          <p:nvPr/>
        </p:nvSpPr>
        <p:spPr>
          <a:xfrm>
            <a:off x="2308214" y="3513713"/>
            <a:ext cx="3296832" cy="10153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513542" y="2400008"/>
            <a:ext cx="886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+mj-lt"/>
              </a:rPr>
              <a:t>Disk</a:t>
            </a:r>
            <a:endParaRPr lang="en-US" sz="3200" dirty="0">
              <a:latin typeface="+mj-l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093877" y="2928938"/>
            <a:ext cx="4259923" cy="2456273"/>
            <a:chOff x="7403799" y="1406844"/>
            <a:chExt cx="4259923" cy="2456273"/>
          </a:xfrm>
        </p:grpSpPr>
        <p:grpSp>
          <p:nvGrpSpPr>
            <p:cNvPr id="11" name="Group 10"/>
            <p:cNvGrpSpPr/>
            <p:nvPr/>
          </p:nvGrpSpPr>
          <p:grpSpPr>
            <a:xfrm>
              <a:off x="7403799" y="1406844"/>
              <a:ext cx="4259923" cy="2456273"/>
              <a:chOff x="7466322" y="1027906"/>
              <a:chExt cx="4259923" cy="2456273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7466322" y="1027906"/>
                <a:ext cx="4252691" cy="244050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sz="3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7769912" y="1969081"/>
                <a:ext cx="3956333" cy="1515098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7624243" y="1210562"/>
                <a:ext cx="19684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Main Memory</a:t>
                </a:r>
                <a:endParaRPr lang="en-US" sz="2400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836450" y="1989610"/>
                <a:ext cx="9535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smtClean="0"/>
                  <a:t>Buffer</a:t>
                </a:r>
                <a:endParaRPr lang="en-US" sz="2400"/>
              </a:p>
            </p:txBody>
          </p:sp>
        </p:grpSp>
        <p:sp>
          <p:nvSpPr>
            <p:cNvPr id="12" name="Rounded Rectangle 11"/>
            <p:cNvSpPr/>
            <p:nvPr/>
          </p:nvSpPr>
          <p:spPr>
            <a:xfrm>
              <a:off x="7843740" y="3009498"/>
              <a:ext cx="1127270" cy="57299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9055124" y="3009498"/>
              <a:ext cx="1127270" cy="57299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0266508" y="3009498"/>
              <a:ext cx="1127270" cy="57299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ight Arrow 18"/>
          <p:cNvSpPr/>
          <p:nvPr/>
        </p:nvSpPr>
        <p:spPr>
          <a:xfrm>
            <a:off x="5806814" y="4444145"/>
            <a:ext cx="1461477" cy="36202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10800000">
            <a:off x="5806813" y="4895300"/>
            <a:ext cx="1461478" cy="36202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808684" y="3883671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F</a:t>
            </a:r>
            <a:r>
              <a:rPr lang="en-US" b="1" baseline="-25000" dirty="0" smtClean="0">
                <a:latin typeface="+mj-lt"/>
              </a:rPr>
              <a:t>1</a:t>
            </a:r>
            <a:endParaRPr lang="en-US" b="1" baseline="-25000" dirty="0">
              <a:latin typeface="+mj-lt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29" name="Rectangle 28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88780" y="-22510"/>
              <a:ext cx="38761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11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&gt;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2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&gt;  Optimizations for sorting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31" name="Rounded Rectangle 30"/>
          <p:cNvSpPr/>
          <p:nvPr/>
        </p:nvSpPr>
        <p:spPr>
          <a:xfrm>
            <a:off x="2287339" y="4629154"/>
            <a:ext cx="3296832" cy="100319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787809" y="4670498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F</a:t>
            </a:r>
            <a:r>
              <a:rPr lang="en-US" b="1" baseline="-25000" dirty="0">
                <a:latin typeface="+mj-lt"/>
              </a:rPr>
              <a:t>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493454" y="4688609"/>
            <a:ext cx="954082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31,33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455258" y="4683545"/>
            <a:ext cx="954082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10,12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72354" y="3227972"/>
            <a:ext cx="74251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Menlo" charset="0"/>
                <a:ea typeface="Menlo" charset="0"/>
                <a:cs typeface="Menlo" charset="0"/>
              </a:rPr>
              <a:t>m=55</a:t>
            </a:r>
            <a:endParaRPr lang="en-US" b="1" dirty="0">
              <a:solidFill>
                <a:srgbClr val="00B05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53018" y="4683545"/>
            <a:ext cx="954107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44,55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05785" y="4625116"/>
            <a:ext cx="958921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57,</a:t>
            </a:r>
            <a:r>
              <a:rPr lang="en-US" sz="2000" dirty="0" smtClean="0">
                <a:solidFill>
                  <a:srgbClr val="C00000"/>
                </a:solidFill>
                <a:latin typeface="Menlo" charset="0"/>
                <a:ea typeface="Menlo" charset="0"/>
                <a:cs typeface="Menlo" charset="0"/>
              </a:rPr>
              <a:t>24</a:t>
            </a:r>
            <a:endParaRPr lang="en-US" sz="2000" dirty="0">
              <a:solidFill>
                <a:srgbClr val="C00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850684" y="4636852"/>
            <a:ext cx="954107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Menlo" charset="0"/>
                <a:ea typeface="Menlo" charset="0"/>
                <a:cs typeface="Menlo" charset="0"/>
              </a:rPr>
              <a:t>18,22</a:t>
            </a:r>
            <a:endParaRPr lang="en-US" sz="2000" dirty="0">
              <a:solidFill>
                <a:srgbClr val="C00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43155" y="4625848"/>
            <a:ext cx="954132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Menlo" charset="0"/>
                <a:ea typeface="Menlo" charset="0"/>
                <a:cs typeface="Menlo" charset="0"/>
              </a:rPr>
              <a:t>3,</a:t>
            </a:r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98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94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Repacking</a:t>
            </a:r>
            <a:r>
              <a:rPr lang="en-US" dirty="0"/>
              <a:t> </a:t>
            </a:r>
            <a:r>
              <a:rPr lang="en-US" dirty="0" smtClean="0"/>
              <a:t>Example: 3 page buffer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Now, however, </a:t>
            </a:r>
            <a:r>
              <a:rPr lang="en-US" b="1" i="1" dirty="0" smtClean="0"/>
              <a:t>the smallest values are less than the largest (last) in the sorted run…</a:t>
            </a:r>
            <a:endParaRPr lang="en-US" dirty="0" smtClean="0"/>
          </a:p>
        </p:txBody>
      </p:sp>
      <p:sp>
        <p:nvSpPr>
          <p:cNvPr id="4" name="Can 3"/>
          <p:cNvSpPr/>
          <p:nvPr/>
        </p:nvSpPr>
        <p:spPr>
          <a:xfrm>
            <a:off x="2210655" y="2928938"/>
            <a:ext cx="3457575" cy="3568500"/>
          </a:xfrm>
          <a:prstGeom prst="can">
            <a:avLst>
              <a:gd name="adj" fmla="val 13065"/>
            </a:avLst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6" name="Rounded Rectangle 5"/>
          <p:cNvSpPr/>
          <p:nvPr/>
        </p:nvSpPr>
        <p:spPr>
          <a:xfrm>
            <a:off x="2308214" y="3513713"/>
            <a:ext cx="3296832" cy="10153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513542" y="2400008"/>
            <a:ext cx="886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+mj-lt"/>
              </a:rPr>
              <a:t>Disk</a:t>
            </a:r>
            <a:endParaRPr lang="en-US" sz="3200" dirty="0">
              <a:latin typeface="+mj-l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093877" y="2928938"/>
            <a:ext cx="4259923" cy="2456273"/>
            <a:chOff x="7403799" y="1406844"/>
            <a:chExt cx="4259923" cy="2456273"/>
          </a:xfrm>
        </p:grpSpPr>
        <p:grpSp>
          <p:nvGrpSpPr>
            <p:cNvPr id="11" name="Group 10"/>
            <p:cNvGrpSpPr/>
            <p:nvPr/>
          </p:nvGrpSpPr>
          <p:grpSpPr>
            <a:xfrm>
              <a:off x="7403799" y="1406844"/>
              <a:ext cx="4259923" cy="2456273"/>
              <a:chOff x="7466322" y="1027906"/>
              <a:chExt cx="4259923" cy="2456273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7466322" y="1027906"/>
                <a:ext cx="4252691" cy="244050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sz="3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7769912" y="1969081"/>
                <a:ext cx="3956333" cy="1515098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7624243" y="1210562"/>
                <a:ext cx="19684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Main Memory</a:t>
                </a:r>
                <a:endParaRPr lang="en-US" sz="2400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836450" y="1989610"/>
                <a:ext cx="9535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smtClean="0"/>
                  <a:t>Buffer</a:t>
                </a:r>
                <a:endParaRPr lang="en-US" sz="2400"/>
              </a:p>
            </p:txBody>
          </p:sp>
        </p:grpSp>
        <p:sp>
          <p:nvSpPr>
            <p:cNvPr id="12" name="Rounded Rectangle 11"/>
            <p:cNvSpPr/>
            <p:nvPr/>
          </p:nvSpPr>
          <p:spPr>
            <a:xfrm>
              <a:off x="7843740" y="3009498"/>
              <a:ext cx="1127270" cy="57299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9055124" y="3009498"/>
              <a:ext cx="1127270" cy="57299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0266508" y="3009498"/>
              <a:ext cx="1127270" cy="57299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ight Arrow 18"/>
          <p:cNvSpPr/>
          <p:nvPr/>
        </p:nvSpPr>
        <p:spPr>
          <a:xfrm>
            <a:off x="5806814" y="4444145"/>
            <a:ext cx="1461477" cy="36202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10800000">
            <a:off x="5806813" y="4895300"/>
            <a:ext cx="1461478" cy="36202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808684" y="3883671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F</a:t>
            </a:r>
            <a:r>
              <a:rPr lang="en-US" b="1" baseline="-25000" dirty="0" smtClean="0">
                <a:latin typeface="+mj-lt"/>
              </a:rPr>
              <a:t>1</a:t>
            </a:r>
            <a:endParaRPr lang="en-US" b="1" baseline="-25000" dirty="0">
              <a:latin typeface="+mj-lt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29" name="Rectangle 28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88780" y="-22510"/>
              <a:ext cx="38761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11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&gt;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2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&gt;  Optimizations for sorting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31" name="Rounded Rectangle 30"/>
          <p:cNvSpPr/>
          <p:nvPr/>
        </p:nvSpPr>
        <p:spPr>
          <a:xfrm>
            <a:off x="2287339" y="4629154"/>
            <a:ext cx="3296832" cy="100319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787809" y="4670498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F</a:t>
            </a:r>
            <a:r>
              <a:rPr lang="en-US" b="1" baseline="-25000" dirty="0">
                <a:latin typeface="+mj-lt"/>
              </a:rPr>
              <a:t>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493454" y="4688609"/>
            <a:ext cx="954082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31,33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455258" y="4683545"/>
            <a:ext cx="954082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10,12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72354" y="3227972"/>
            <a:ext cx="74251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Menlo" charset="0"/>
                <a:ea typeface="Menlo" charset="0"/>
                <a:cs typeface="Menlo" charset="0"/>
              </a:rPr>
              <a:t>m=55</a:t>
            </a:r>
            <a:endParaRPr lang="en-US" b="1" dirty="0">
              <a:solidFill>
                <a:srgbClr val="00B05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53018" y="4683545"/>
            <a:ext cx="954107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44,55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05785" y="4625116"/>
            <a:ext cx="958921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Menlo" charset="0"/>
                <a:ea typeface="Menlo" charset="0"/>
                <a:cs typeface="Menlo" charset="0"/>
              </a:rPr>
              <a:t>3,24</a:t>
            </a:r>
            <a:endParaRPr lang="en-US" sz="2000" dirty="0">
              <a:solidFill>
                <a:srgbClr val="C00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850684" y="4636852"/>
            <a:ext cx="954107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Menlo" charset="0"/>
                <a:ea typeface="Menlo" charset="0"/>
                <a:cs typeface="Menlo" charset="0"/>
              </a:rPr>
              <a:t>18,22</a:t>
            </a:r>
            <a:endParaRPr lang="en-US" sz="2000" dirty="0">
              <a:solidFill>
                <a:srgbClr val="C00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43155" y="4625848"/>
            <a:ext cx="954132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57,98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90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6 L -0.62253 0.079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33" y="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Repacking</a:t>
            </a:r>
            <a:r>
              <a:rPr lang="en-US" dirty="0"/>
              <a:t> </a:t>
            </a:r>
            <a:r>
              <a:rPr lang="en-US" dirty="0" smtClean="0"/>
              <a:t>Example: 3 page buffer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3517"/>
            <a:ext cx="10515600" cy="4653446"/>
          </a:xfrm>
        </p:spPr>
        <p:txBody>
          <a:bodyPr/>
          <a:lstStyle/>
          <a:p>
            <a:r>
              <a:rPr lang="en-US" dirty="0" smtClean="0"/>
              <a:t>Once </a:t>
            </a:r>
            <a:r>
              <a:rPr lang="en-US" b="1" i="1" dirty="0" smtClean="0"/>
              <a:t>all buffer pages have a frozen value, </a:t>
            </a:r>
            <a:r>
              <a:rPr lang="en-US" dirty="0" smtClean="0"/>
              <a:t>or input file is empty, start new run with the frozen values</a:t>
            </a:r>
          </a:p>
        </p:txBody>
      </p:sp>
      <p:sp>
        <p:nvSpPr>
          <p:cNvPr id="4" name="Can 3"/>
          <p:cNvSpPr/>
          <p:nvPr/>
        </p:nvSpPr>
        <p:spPr>
          <a:xfrm>
            <a:off x="2210655" y="2928938"/>
            <a:ext cx="3457575" cy="3568500"/>
          </a:xfrm>
          <a:prstGeom prst="can">
            <a:avLst>
              <a:gd name="adj" fmla="val 13065"/>
            </a:avLst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6" name="Rounded Rectangle 5"/>
          <p:cNvSpPr/>
          <p:nvPr/>
        </p:nvSpPr>
        <p:spPr>
          <a:xfrm>
            <a:off x="2308214" y="3513713"/>
            <a:ext cx="3296832" cy="10153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513542" y="2400008"/>
            <a:ext cx="886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+mj-lt"/>
              </a:rPr>
              <a:t>Disk</a:t>
            </a:r>
            <a:endParaRPr lang="en-US" sz="3200" dirty="0">
              <a:latin typeface="+mj-l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093877" y="2928938"/>
            <a:ext cx="4259923" cy="2456273"/>
            <a:chOff x="7403799" y="1406844"/>
            <a:chExt cx="4259923" cy="2456273"/>
          </a:xfrm>
        </p:grpSpPr>
        <p:grpSp>
          <p:nvGrpSpPr>
            <p:cNvPr id="11" name="Group 10"/>
            <p:cNvGrpSpPr/>
            <p:nvPr/>
          </p:nvGrpSpPr>
          <p:grpSpPr>
            <a:xfrm>
              <a:off x="7403799" y="1406844"/>
              <a:ext cx="4259923" cy="2456273"/>
              <a:chOff x="7466322" y="1027906"/>
              <a:chExt cx="4259923" cy="2456273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7466322" y="1027906"/>
                <a:ext cx="4252691" cy="244050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sz="3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7769912" y="1969081"/>
                <a:ext cx="3956333" cy="1515098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7624243" y="1210562"/>
                <a:ext cx="19684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Main Memory</a:t>
                </a:r>
                <a:endParaRPr lang="en-US" sz="2400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836450" y="1989610"/>
                <a:ext cx="9535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smtClean="0"/>
                  <a:t>Buffer</a:t>
                </a:r>
                <a:endParaRPr lang="en-US" sz="2400"/>
              </a:p>
            </p:txBody>
          </p:sp>
        </p:grpSp>
        <p:sp>
          <p:nvSpPr>
            <p:cNvPr id="12" name="Rounded Rectangle 11"/>
            <p:cNvSpPr/>
            <p:nvPr/>
          </p:nvSpPr>
          <p:spPr>
            <a:xfrm>
              <a:off x="7843740" y="3009498"/>
              <a:ext cx="1127270" cy="57299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9055124" y="3009498"/>
              <a:ext cx="1127270" cy="57299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0266508" y="3009498"/>
              <a:ext cx="1127270" cy="57299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ight Arrow 18"/>
          <p:cNvSpPr/>
          <p:nvPr/>
        </p:nvSpPr>
        <p:spPr>
          <a:xfrm>
            <a:off x="5806814" y="4444145"/>
            <a:ext cx="1461477" cy="36202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10800000">
            <a:off x="5806813" y="4895300"/>
            <a:ext cx="1461478" cy="36202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808684" y="3883671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F</a:t>
            </a:r>
            <a:r>
              <a:rPr lang="en-US" b="1" baseline="-25000" dirty="0" smtClean="0">
                <a:latin typeface="+mj-lt"/>
              </a:rPr>
              <a:t>1</a:t>
            </a:r>
            <a:endParaRPr lang="en-US" b="1" baseline="-25000" dirty="0">
              <a:latin typeface="+mj-lt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29" name="Rectangle 28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88780" y="-22510"/>
              <a:ext cx="38761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11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&gt;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2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&gt;  Optimizations for sorting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31" name="Rounded Rectangle 30"/>
          <p:cNvSpPr/>
          <p:nvPr/>
        </p:nvSpPr>
        <p:spPr>
          <a:xfrm>
            <a:off x="2287339" y="4629154"/>
            <a:ext cx="3296832" cy="100319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787809" y="4670498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F</a:t>
            </a:r>
            <a:r>
              <a:rPr lang="en-US" b="1" baseline="-25000" dirty="0">
                <a:latin typeface="+mj-lt"/>
              </a:rPr>
              <a:t>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493454" y="4688609"/>
            <a:ext cx="954082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31,33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455258" y="4683545"/>
            <a:ext cx="954082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10,12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72354" y="3227972"/>
            <a:ext cx="60305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Menlo" charset="0"/>
                <a:ea typeface="Menlo" charset="0"/>
                <a:cs typeface="Menlo" charset="0"/>
              </a:rPr>
              <a:t>m=0</a:t>
            </a:r>
            <a:endParaRPr lang="en-US" b="1" dirty="0">
              <a:solidFill>
                <a:srgbClr val="00B05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53018" y="4683545"/>
            <a:ext cx="954107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44,55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05785" y="4625116"/>
            <a:ext cx="958921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Menlo" charset="0"/>
                <a:ea typeface="Menlo" charset="0"/>
                <a:cs typeface="Menlo" charset="0"/>
              </a:rPr>
              <a:t>3,24</a:t>
            </a:r>
            <a:endParaRPr lang="en-US" sz="2000" dirty="0">
              <a:solidFill>
                <a:srgbClr val="C00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850684" y="4636852"/>
            <a:ext cx="954107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Menlo" charset="0"/>
                <a:ea typeface="Menlo" charset="0"/>
                <a:cs typeface="Menlo" charset="0"/>
              </a:rPr>
              <a:t>18,22</a:t>
            </a:r>
            <a:endParaRPr lang="en-US" sz="2000" dirty="0">
              <a:solidFill>
                <a:srgbClr val="C00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55208" y="5155350"/>
            <a:ext cx="954132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57,98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2287339" y="5725430"/>
            <a:ext cx="3296832" cy="5232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787809" y="5766774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F</a:t>
            </a:r>
            <a:r>
              <a:rPr lang="en-US" b="1" baseline="-25000" dirty="0">
                <a:latin typeface="+mj-lt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9630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Repacking</a:t>
            </a:r>
            <a:r>
              <a:rPr lang="en-US" dirty="0"/>
              <a:t> </a:t>
            </a:r>
            <a:r>
              <a:rPr lang="en-US" dirty="0" smtClean="0"/>
              <a:t>Example: 3 page buffer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3517"/>
            <a:ext cx="10515600" cy="4653446"/>
          </a:xfrm>
        </p:spPr>
        <p:txBody>
          <a:bodyPr/>
          <a:lstStyle/>
          <a:p>
            <a:r>
              <a:rPr lang="en-US" dirty="0" smtClean="0"/>
              <a:t>Once </a:t>
            </a:r>
            <a:r>
              <a:rPr lang="en-US" b="1" i="1" dirty="0" smtClean="0"/>
              <a:t>all buffer pages have a frozen value, </a:t>
            </a:r>
            <a:r>
              <a:rPr lang="en-US" dirty="0" smtClean="0"/>
              <a:t>or input file is empty, start new run with the frozen values</a:t>
            </a:r>
          </a:p>
        </p:txBody>
      </p:sp>
      <p:sp>
        <p:nvSpPr>
          <p:cNvPr id="4" name="Can 3"/>
          <p:cNvSpPr/>
          <p:nvPr/>
        </p:nvSpPr>
        <p:spPr>
          <a:xfrm>
            <a:off x="2210655" y="2928938"/>
            <a:ext cx="3457575" cy="3568500"/>
          </a:xfrm>
          <a:prstGeom prst="can">
            <a:avLst>
              <a:gd name="adj" fmla="val 13065"/>
            </a:avLst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6" name="Rounded Rectangle 5"/>
          <p:cNvSpPr/>
          <p:nvPr/>
        </p:nvSpPr>
        <p:spPr>
          <a:xfrm>
            <a:off x="2308214" y="3513713"/>
            <a:ext cx="3296832" cy="10153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513542" y="2400008"/>
            <a:ext cx="886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+mj-lt"/>
              </a:rPr>
              <a:t>Disk</a:t>
            </a:r>
            <a:endParaRPr lang="en-US" sz="3200" dirty="0">
              <a:latin typeface="+mj-l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093877" y="2928938"/>
            <a:ext cx="4259923" cy="2456273"/>
            <a:chOff x="7403799" y="1406844"/>
            <a:chExt cx="4259923" cy="2456273"/>
          </a:xfrm>
        </p:grpSpPr>
        <p:grpSp>
          <p:nvGrpSpPr>
            <p:cNvPr id="11" name="Group 10"/>
            <p:cNvGrpSpPr/>
            <p:nvPr/>
          </p:nvGrpSpPr>
          <p:grpSpPr>
            <a:xfrm>
              <a:off x="7403799" y="1406844"/>
              <a:ext cx="4259923" cy="2456273"/>
              <a:chOff x="7466322" y="1027906"/>
              <a:chExt cx="4259923" cy="2456273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7466322" y="1027906"/>
                <a:ext cx="4252691" cy="244050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sz="3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7769912" y="1969081"/>
                <a:ext cx="3956333" cy="1515098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7624243" y="1210562"/>
                <a:ext cx="19684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Main Memory</a:t>
                </a:r>
                <a:endParaRPr lang="en-US" sz="2400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836450" y="1989610"/>
                <a:ext cx="9535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smtClean="0"/>
                  <a:t>Buffer</a:t>
                </a:r>
                <a:endParaRPr lang="en-US" sz="2400"/>
              </a:p>
            </p:txBody>
          </p:sp>
        </p:grpSp>
        <p:sp>
          <p:nvSpPr>
            <p:cNvPr id="12" name="Rounded Rectangle 11"/>
            <p:cNvSpPr/>
            <p:nvPr/>
          </p:nvSpPr>
          <p:spPr>
            <a:xfrm>
              <a:off x="7843740" y="3009498"/>
              <a:ext cx="1127270" cy="57299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9055124" y="3009498"/>
              <a:ext cx="1127270" cy="57299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0266508" y="3009498"/>
              <a:ext cx="1127270" cy="57299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ight Arrow 18"/>
          <p:cNvSpPr/>
          <p:nvPr/>
        </p:nvSpPr>
        <p:spPr>
          <a:xfrm>
            <a:off x="5806814" y="4444145"/>
            <a:ext cx="1461477" cy="36202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10800000">
            <a:off x="5806813" y="4895300"/>
            <a:ext cx="1461478" cy="36202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808684" y="3883671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F</a:t>
            </a:r>
            <a:r>
              <a:rPr lang="en-US" b="1" baseline="-25000" dirty="0" smtClean="0">
                <a:latin typeface="+mj-lt"/>
              </a:rPr>
              <a:t>1</a:t>
            </a:r>
            <a:endParaRPr lang="en-US" b="1" baseline="-25000" dirty="0">
              <a:latin typeface="+mj-lt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29" name="Rectangle 28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88780" y="-22510"/>
              <a:ext cx="38761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11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&gt;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2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&gt;  Optimizations for sorting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31" name="Rounded Rectangle 30"/>
          <p:cNvSpPr/>
          <p:nvPr/>
        </p:nvSpPr>
        <p:spPr>
          <a:xfrm>
            <a:off x="2287339" y="4629154"/>
            <a:ext cx="3296832" cy="100319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787809" y="4670498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F</a:t>
            </a:r>
            <a:r>
              <a:rPr lang="en-US" b="1" baseline="-25000" dirty="0">
                <a:latin typeface="+mj-lt"/>
              </a:rPr>
              <a:t>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493454" y="4688609"/>
            <a:ext cx="954082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31,33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455258" y="4683545"/>
            <a:ext cx="954082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10,12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72354" y="3227972"/>
            <a:ext cx="60305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Menlo" charset="0"/>
                <a:ea typeface="Menlo" charset="0"/>
                <a:cs typeface="Menlo" charset="0"/>
              </a:rPr>
              <a:t>m=0</a:t>
            </a:r>
            <a:endParaRPr lang="en-US" b="1" dirty="0">
              <a:solidFill>
                <a:srgbClr val="00B05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53018" y="4683545"/>
            <a:ext cx="954107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44,55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55208" y="5155350"/>
            <a:ext cx="954132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57,98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2287339" y="5725430"/>
            <a:ext cx="3296832" cy="5232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787809" y="5766774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F</a:t>
            </a:r>
            <a:r>
              <a:rPr lang="en-US" b="1" baseline="-25000" dirty="0">
                <a:latin typeface="+mj-lt"/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05785" y="4625116"/>
            <a:ext cx="958921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3,18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850684" y="4636852"/>
            <a:ext cx="954107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22,24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94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22222E-6 L -0.42174 0.175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94" y="879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6 L -0.44153 0.1719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96" y="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322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Note that, for buffer with B+1 pages:</a:t>
            </a:r>
          </a:p>
          <a:p>
            <a:pPr lvl="1"/>
            <a:r>
              <a:rPr lang="en-US" dirty="0" smtClean="0"/>
              <a:t>If input file is sorted </a:t>
            </a:r>
            <a:r>
              <a:rPr lang="en-US" dirty="0" smtClean="0">
                <a:sym typeface="Wingdings"/>
              </a:rPr>
              <a:t> nothing is frozen  we get </a:t>
            </a:r>
            <a:r>
              <a:rPr lang="en-US" b="1" dirty="0" smtClean="0">
                <a:sym typeface="Wingdings"/>
              </a:rPr>
              <a:t>a single</a:t>
            </a:r>
            <a:r>
              <a:rPr lang="en-US" dirty="0" smtClean="0">
                <a:sym typeface="Wingdings"/>
              </a:rPr>
              <a:t> run!</a:t>
            </a:r>
          </a:p>
          <a:p>
            <a:pPr lvl="1"/>
            <a:r>
              <a:rPr lang="en-US" dirty="0" smtClean="0">
                <a:sym typeface="Wingdings"/>
              </a:rPr>
              <a:t>If input file is reverse sorted (worst case)  everything is frozen  we get runs of length </a:t>
            </a:r>
            <a:r>
              <a:rPr lang="en-US" b="1" dirty="0" smtClean="0">
                <a:sym typeface="Wingdings"/>
              </a:rPr>
              <a:t>B+1</a:t>
            </a:r>
          </a:p>
          <a:p>
            <a:pPr lvl="1"/>
            <a:endParaRPr lang="en-US" b="1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In general, with repacking we do </a:t>
            </a:r>
            <a:r>
              <a:rPr lang="en-US" b="1" u="sng" dirty="0" smtClean="0">
                <a:sym typeface="Wingdings"/>
              </a:rPr>
              <a:t>no worse</a:t>
            </a:r>
            <a:r>
              <a:rPr lang="en-US" dirty="0" smtClean="0">
                <a:sym typeface="Wingdings"/>
              </a:rPr>
              <a:t> than without it! </a:t>
            </a:r>
          </a:p>
          <a:p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What if the file is already sorted?</a:t>
            </a:r>
          </a:p>
          <a:p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Engineer’s approximation: runs will have </a:t>
            </a:r>
            <a:r>
              <a:rPr lang="en-US" b="1" dirty="0" smtClean="0">
                <a:sym typeface="Wingdings"/>
              </a:rPr>
              <a:t>~2(B+1) </a:t>
            </a:r>
            <a:r>
              <a:rPr lang="en-US" dirty="0" smtClean="0">
                <a:sym typeface="Wingdings"/>
              </a:rPr>
              <a:t>length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386110" y="5649912"/>
                <a:ext cx="3967690" cy="84927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charset="0"/>
                        </a:rPr>
                        <m:t>~</m:t>
                      </m:r>
                      <m:r>
                        <a:rPr lang="en-US" sz="2400" i="1" dirty="0" smtClean="0">
                          <a:latin typeface="Cambria Math" charset="0"/>
                        </a:rPr>
                        <m:t>2</m:t>
                      </m:r>
                      <m:r>
                        <a:rPr lang="en-US" sz="2400" b="0" i="1" dirty="0" smtClean="0">
                          <a:latin typeface="Cambria Math" charset="0"/>
                        </a:rPr>
                        <m:t>𝑁</m:t>
                      </m:r>
                      <m:r>
                        <a:rPr lang="en-US" sz="2400" b="0" i="1" dirty="0" smtClean="0">
                          <a:latin typeface="Cambria Math" charset="0"/>
                        </a:rPr>
                        <m:t>(</m:t>
                      </m:r>
                      <m:d>
                        <m:dPr>
                          <m:begChr m:val="⌈"/>
                          <m:endChr m:val="⌉"/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400" i="1" dirty="0">
                                  <a:latin typeface="Cambria Math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dirty="0">
                                      <a:latin typeface="Cambria Math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𝐵</m:t>
                                  </m:r>
                                </m:sub>
                              </m:sSub>
                            </m:fName>
                            <m:e>
                              <m:f>
                                <m:fPr>
                                  <m:ctrlPr>
                                    <a:rPr lang="en-US" sz="2400" i="1" dirty="0" smtClean="0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𝑵</m:t>
                                  </m:r>
                                </m:num>
                                <m:den>
                                  <m:r>
                                    <a:rPr lang="en-US" sz="2400" b="1" i="1" dirty="0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  <m:t>𝟐</m:t>
                                  </m:r>
                                  <m:r>
                                    <a:rPr lang="en-US" sz="24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(</m:t>
                                  </m:r>
                                  <m:r>
                                    <a:rPr lang="en-US" sz="24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𝑩</m:t>
                                  </m:r>
                                  <m:r>
                                    <a:rPr lang="en-US" sz="24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+</m:t>
                                  </m:r>
                                  <m:r>
                                    <a:rPr lang="en-US" sz="24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𝟏</m:t>
                                  </m:r>
                                  <m:r>
                                    <a:rPr lang="en-US" sz="24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func>
                        </m:e>
                      </m:d>
                      <m:r>
                        <a:rPr lang="en-US" sz="2400" b="0" i="1" dirty="0" smtClean="0">
                          <a:latin typeface="Cambria Math" charset="0"/>
                        </a:rPr>
                        <m:t>+1)</m:t>
                      </m:r>
                    </m:oMath>
                  </m:oMathPara>
                </a14:m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6110" y="5649912"/>
                <a:ext cx="3967690" cy="84927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8780" y="-22510"/>
              <a:ext cx="38761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11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&gt;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2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&gt;  Optimizations for sorting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87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Basics of IO and buffer management.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We introduced the IO cost model using </a:t>
            </a:r>
            <a:r>
              <a:rPr lang="en-US" b="1" dirty="0" smtClean="0"/>
              <a:t>sorting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Saw how to do merges with few IOs, </a:t>
            </a:r>
          </a:p>
          <a:p>
            <a:pPr lvl="1"/>
            <a:r>
              <a:rPr lang="en-US" dirty="0" smtClean="0"/>
              <a:t>Works better than main-memory sort algorithms. </a:t>
            </a:r>
          </a:p>
          <a:p>
            <a:pPr lvl="1"/>
            <a:endParaRPr lang="en-US" dirty="0"/>
          </a:p>
          <a:p>
            <a:r>
              <a:rPr lang="en-US" dirty="0" smtClean="0"/>
              <a:t>Described a few optimizations for sorting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8780" y="-22510"/>
              <a:ext cx="9396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11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507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Challenge: Merging Big Files with Small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25662"/>
            <a:ext cx="10515600" cy="1646238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How do we </a:t>
            </a:r>
            <a:r>
              <a:rPr lang="en-US" i="1" dirty="0" smtClean="0"/>
              <a:t>efficiently </a:t>
            </a:r>
            <a:r>
              <a:rPr lang="en-US" dirty="0" smtClean="0"/>
              <a:t>merge two sorted files when both are much larger than our main memory buffer?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8780" y="-22510"/>
              <a:ext cx="31984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11  &gt;  Section 1  &gt;  External Merge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258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Merge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Input</a:t>
            </a:r>
            <a:r>
              <a:rPr lang="en-US" dirty="0" smtClean="0"/>
              <a:t>: 2 </a:t>
            </a:r>
            <a:r>
              <a:rPr lang="en-US" b="1" dirty="0" smtClean="0"/>
              <a:t>sorted</a:t>
            </a:r>
            <a:r>
              <a:rPr lang="en-US" dirty="0" smtClean="0"/>
              <a:t> lists of length M and N</a:t>
            </a:r>
          </a:p>
          <a:p>
            <a:endParaRPr lang="en-US" dirty="0" smtClean="0"/>
          </a:p>
          <a:p>
            <a:r>
              <a:rPr lang="en-US" b="1" dirty="0" smtClean="0"/>
              <a:t>Output:</a:t>
            </a:r>
            <a:r>
              <a:rPr lang="en-US" dirty="0" smtClean="0"/>
              <a:t> 1 </a:t>
            </a:r>
            <a:r>
              <a:rPr lang="en-US" dirty="0"/>
              <a:t>s</a:t>
            </a:r>
            <a:r>
              <a:rPr lang="en-US" dirty="0" smtClean="0"/>
              <a:t>orted list of length M + N</a:t>
            </a:r>
          </a:p>
          <a:p>
            <a:endParaRPr lang="en-US" dirty="0"/>
          </a:p>
          <a:p>
            <a:r>
              <a:rPr lang="en-US" b="1" dirty="0" smtClean="0"/>
              <a:t>Required: </a:t>
            </a:r>
            <a:r>
              <a:rPr lang="en-US" dirty="0" smtClean="0"/>
              <a:t>At least 3 Buffer Pages</a:t>
            </a:r>
            <a:endParaRPr lang="en-US" b="1" dirty="0" smtClean="0"/>
          </a:p>
          <a:p>
            <a:endParaRPr lang="en-US" dirty="0" smtClean="0"/>
          </a:p>
          <a:p>
            <a:r>
              <a:rPr lang="en-US" b="1" dirty="0" smtClean="0"/>
              <a:t>IOs</a:t>
            </a:r>
            <a:r>
              <a:rPr lang="en-US" dirty="0" smtClean="0"/>
              <a:t>: 2(M+N)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8780" y="-22510"/>
              <a:ext cx="31984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11  &gt;  Section 1  &gt;  External Merge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715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(Simple)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2737"/>
            <a:ext cx="10515600" cy="910432"/>
          </a:xfrm>
        </p:spPr>
        <p:txBody>
          <a:bodyPr/>
          <a:lstStyle/>
          <a:p>
            <a:pPr marL="0" indent="0" algn="ctr">
              <a:buNone/>
            </a:pPr>
            <a:r>
              <a:rPr lang="en-US" smtClean="0"/>
              <a:t>To </a:t>
            </a:r>
            <a:r>
              <a:rPr lang="en-US" dirty="0" smtClean="0"/>
              <a:t>find an element that is no larger than all elements in two lists, one only needs to compare minimum elements from each list.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8780" y="-22510"/>
              <a:ext cx="31984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11  &gt;  Section 1  &gt;  External Merge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084167" y="2908300"/>
                <a:ext cx="6023665" cy="333982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US" sz="3000" dirty="0" smtClean="0">
                    <a:solidFill>
                      <a:prstClr val="black"/>
                    </a:solidFill>
                  </a:rPr>
                  <a:t>If:</a:t>
                </a:r>
                <a:endParaRPr lang="en-US" sz="3000" b="0" i="1" dirty="0" smtClean="0">
                  <a:solidFill>
                    <a:prstClr val="black"/>
                  </a:solidFill>
                  <a:latin typeface="Cambria Math" charset="0"/>
                </a:endParaRPr>
              </a:p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b="0" i="1" smtClean="0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𝐴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3000" b="0" i="1" smtClean="0">
                          <a:solidFill>
                            <a:prstClr val="black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≤</m:t>
                      </m:r>
                      <m:sSub>
                        <m:sSubPr>
                          <m:ctrlPr>
                            <a:rPr lang="en-US" sz="3000" i="1" smtClean="0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𝐴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3000" i="1">
                          <a:solidFill>
                            <a:prstClr val="black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≤</m:t>
                      </m:r>
                      <m:r>
                        <a:rPr lang="en-US" sz="3000" b="0" i="1" smtClean="0">
                          <a:solidFill>
                            <a:prstClr val="black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…</m:t>
                      </m:r>
                      <m:r>
                        <a:rPr lang="en-US" sz="3000" i="1">
                          <a:solidFill>
                            <a:prstClr val="black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≤</m:t>
                      </m:r>
                      <m:sSub>
                        <m:sSubPr>
                          <m:ctrlPr>
                            <a:rPr lang="en-US" sz="3000" i="1" smtClean="0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𝐴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3000" baseline="-25000" dirty="0" smtClean="0">
                  <a:solidFill>
                    <a:prstClr val="black"/>
                  </a:solidFill>
                </a:endParaRPr>
              </a:p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30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3000" i="1">
                          <a:solidFill>
                            <a:prstClr val="black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≤</m:t>
                      </m:r>
                      <m:sSub>
                        <m:sSubPr>
                          <m:ctrlPr>
                            <a:rPr lang="en-US" sz="30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30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3000" i="1">
                          <a:solidFill>
                            <a:prstClr val="black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≤…≤</m:t>
                      </m:r>
                      <m:sSub>
                        <m:sSubPr>
                          <m:ctrlPr>
                            <a:rPr lang="en-US" sz="30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𝑀</m:t>
                          </m:r>
                        </m:sub>
                      </m:sSub>
                    </m:oMath>
                  </m:oMathPara>
                </a14:m>
                <a:endParaRPr lang="en-US" sz="3000" baseline="-25000" dirty="0">
                  <a:solidFill>
                    <a:prstClr val="black"/>
                  </a:solidFill>
                </a:endParaRPr>
              </a:p>
              <a:p>
                <a:pPr defTabSz="457200"/>
                <a:r>
                  <a:rPr lang="en-US" sz="3000" dirty="0" smtClean="0">
                    <a:solidFill>
                      <a:prstClr val="black"/>
                    </a:solidFill>
                  </a:rPr>
                  <a:t>Then:</a:t>
                </a:r>
              </a:p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𝑀𝑖𝑛</m:t>
                          </m:r>
                          <m:r>
                            <a:rPr lang="en-US" sz="3000" b="0" i="1" smtClean="0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en-US" sz="30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𝐴</m:t>
                          </m:r>
                        </m:e>
                        <m:sub>
                          <m:r>
                            <a:rPr lang="en-US" sz="30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3000" b="0" i="1" smtClean="0">
                          <a:solidFill>
                            <a:prstClr val="black"/>
                          </a:solidFill>
                          <a:latin typeface="Cambria Math" charset="0"/>
                        </a:rPr>
                        <m:t>,</m:t>
                      </m:r>
                      <m:sSub>
                        <m:sSubPr>
                          <m:ctrlPr>
                            <a:rPr lang="en-US" sz="30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30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3000" b="0" i="1" smtClean="0">
                          <a:solidFill>
                            <a:prstClr val="black"/>
                          </a:solidFill>
                          <a:latin typeface="Cambria Math" charset="0"/>
                        </a:rPr>
                        <m:t>)</m:t>
                      </m:r>
                      <m:r>
                        <a:rPr lang="en-US" sz="3000" i="1">
                          <a:solidFill>
                            <a:prstClr val="black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≤</m:t>
                      </m:r>
                      <m:sSub>
                        <m:sSubPr>
                          <m:ctrlPr>
                            <a:rPr lang="en-US" sz="30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𝐴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3000" dirty="0" smtClean="0">
                  <a:solidFill>
                    <a:prstClr val="black"/>
                  </a:solidFill>
                </a:endParaRPr>
              </a:p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𝑀𝑖𝑛</m:t>
                          </m:r>
                          <m:r>
                            <a:rPr lang="en-US" sz="30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en-US" sz="30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𝐴</m:t>
                          </m:r>
                        </m:e>
                        <m:sub>
                          <m:r>
                            <a:rPr lang="en-US" sz="30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3000" i="1">
                          <a:solidFill>
                            <a:prstClr val="black"/>
                          </a:solidFill>
                          <a:latin typeface="Cambria Math" charset="0"/>
                        </a:rPr>
                        <m:t>,</m:t>
                      </m:r>
                      <m:sSub>
                        <m:sSubPr>
                          <m:ctrlPr>
                            <a:rPr lang="en-US" sz="30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30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3000" i="1">
                          <a:solidFill>
                            <a:prstClr val="black"/>
                          </a:solidFill>
                          <a:latin typeface="Cambria Math" charset="0"/>
                        </a:rPr>
                        <m:t>)</m:t>
                      </m:r>
                      <m:r>
                        <a:rPr lang="en-US" sz="3000" i="1">
                          <a:solidFill>
                            <a:prstClr val="black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≤</m:t>
                      </m:r>
                      <m:sSub>
                        <m:sSubPr>
                          <m:ctrlPr>
                            <a:rPr lang="en-US" sz="30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3000" dirty="0">
                  <a:solidFill>
                    <a:prstClr val="black"/>
                  </a:solidFill>
                </a:endParaRPr>
              </a:p>
              <a:p>
                <a:pPr defTabSz="457200"/>
                <a:r>
                  <a:rPr lang="en-US" sz="3000" dirty="0" smtClean="0">
                    <a:solidFill>
                      <a:prstClr val="black"/>
                    </a:solidFill>
                  </a:rPr>
                  <a:t>for </a:t>
                </a:r>
                <a:r>
                  <a:rPr lang="en-US" sz="3000" dirty="0" err="1">
                    <a:solidFill>
                      <a:prstClr val="black"/>
                    </a:solidFill>
                  </a:rPr>
                  <a:t>i</a:t>
                </a:r>
                <a:r>
                  <a:rPr lang="en-US" sz="3000" dirty="0">
                    <a:solidFill>
                      <a:prstClr val="black"/>
                    </a:solidFill>
                  </a:rPr>
                  <a:t>=1….N and </a:t>
                </a:r>
                <a:r>
                  <a:rPr lang="en-US" sz="3000" dirty="0" smtClean="0">
                    <a:solidFill>
                      <a:prstClr val="black"/>
                    </a:solidFill>
                  </a:rPr>
                  <a:t>j=1</a:t>
                </a:r>
                <a:r>
                  <a:rPr lang="en-US" sz="3000" dirty="0">
                    <a:solidFill>
                      <a:prstClr val="black"/>
                    </a:solidFill>
                  </a:rPr>
                  <a:t>….M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4167" y="2908300"/>
                <a:ext cx="6023665" cy="333982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25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External Merge Algorithm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88780" y="-22510"/>
              <a:ext cx="31984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11  &gt;  Section 1  &gt;  External Merge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25" name="Can 24"/>
          <p:cNvSpPr/>
          <p:nvPr/>
        </p:nvSpPr>
        <p:spPr>
          <a:xfrm>
            <a:off x="2600324" y="1793054"/>
            <a:ext cx="3457575" cy="4190049"/>
          </a:xfrm>
          <a:prstGeom prst="can">
            <a:avLst>
              <a:gd name="adj" fmla="val 13065"/>
            </a:avLst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9" name="Rounded Rectangle 28"/>
          <p:cNvSpPr/>
          <p:nvPr/>
        </p:nvSpPr>
        <p:spPr>
          <a:xfrm>
            <a:off x="2699249" y="2544333"/>
            <a:ext cx="3296832" cy="58332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874097" y="2635940"/>
            <a:ext cx="954082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7,11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03242" y="2635940"/>
            <a:ext cx="954107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20,31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2699248" y="3270133"/>
            <a:ext cx="3296833" cy="58332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3874072" y="3361740"/>
            <a:ext cx="954107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23,24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903217" y="3361740"/>
            <a:ext cx="954107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25,30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2680694" y="4221466"/>
            <a:ext cx="3296833" cy="110906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601056" y="2653008"/>
            <a:ext cx="1835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Input:</a:t>
            </a:r>
          </a:p>
          <a:p>
            <a:r>
              <a:rPr lang="en-US" sz="2400" dirty="0" smtClean="0">
                <a:latin typeface="+mj-lt"/>
              </a:rPr>
              <a:t>Two sorted files</a:t>
            </a:r>
            <a:endParaRPr lang="en-US" sz="2400" dirty="0">
              <a:latin typeface="+mj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01056" y="4130206"/>
            <a:ext cx="1835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Output:</a:t>
            </a:r>
          </a:p>
          <a:p>
            <a:r>
              <a:rPr lang="en-US" sz="2400" dirty="0" smtClean="0">
                <a:latin typeface="+mj-lt"/>
              </a:rPr>
              <a:t>One </a:t>
            </a:r>
            <a:r>
              <a:rPr lang="en-US" sz="2400" i="1" dirty="0" smtClean="0">
                <a:latin typeface="+mj-lt"/>
              </a:rPr>
              <a:t>merged</a:t>
            </a:r>
            <a:r>
              <a:rPr lang="en-US" sz="2400" dirty="0" smtClean="0">
                <a:latin typeface="+mj-lt"/>
              </a:rPr>
              <a:t> sorted file</a:t>
            </a:r>
            <a:endParaRPr lang="en-US" sz="2400" dirty="0">
              <a:latin typeface="+mj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886022" y="6085469"/>
            <a:ext cx="886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+mj-lt"/>
              </a:rPr>
              <a:t>Disk</a:t>
            </a:r>
            <a:endParaRPr lang="en-US" sz="3200" dirty="0">
              <a:latin typeface="+mj-lt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7474137" y="1397064"/>
            <a:ext cx="4259923" cy="2456273"/>
            <a:chOff x="7403799" y="1406844"/>
            <a:chExt cx="4259923" cy="2456273"/>
          </a:xfrm>
        </p:grpSpPr>
        <p:grpSp>
          <p:nvGrpSpPr>
            <p:cNvPr id="19" name="Group 18"/>
            <p:cNvGrpSpPr/>
            <p:nvPr/>
          </p:nvGrpSpPr>
          <p:grpSpPr>
            <a:xfrm>
              <a:off x="7403799" y="1406844"/>
              <a:ext cx="4259923" cy="2456273"/>
              <a:chOff x="7466322" y="1027906"/>
              <a:chExt cx="4259923" cy="2456273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7466322" y="1027906"/>
                <a:ext cx="4252691" cy="244050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sz="3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7769912" y="1969081"/>
                <a:ext cx="3956333" cy="1515098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7624243" y="1210562"/>
                <a:ext cx="19684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Main Memory</a:t>
                </a:r>
                <a:endParaRPr lang="en-US" sz="2400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7836450" y="1989610"/>
                <a:ext cx="9535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smtClean="0"/>
                  <a:t>Buffer</a:t>
                </a:r>
                <a:endParaRPr lang="en-US" sz="2400"/>
              </a:p>
            </p:txBody>
          </p:sp>
        </p:grpSp>
        <p:sp>
          <p:nvSpPr>
            <p:cNvPr id="46" name="Rounded Rectangle 45"/>
            <p:cNvSpPr/>
            <p:nvPr/>
          </p:nvSpPr>
          <p:spPr>
            <a:xfrm>
              <a:off x="7843740" y="3009498"/>
              <a:ext cx="1127270" cy="57299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9055124" y="3009498"/>
              <a:ext cx="1127270" cy="57299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10266508" y="3009498"/>
              <a:ext cx="1127270" cy="57299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Right Arrow 52"/>
          <p:cNvSpPr/>
          <p:nvPr/>
        </p:nvSpPr>
        <p:spPr>
          <a:xfrm>
            <a:off x="6244417" y="3067170"/>
            <a:ext cx="1461477" cy="36202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ight Arrow 53"/>
          <p:cNvSpPr/>
          <p:nvPr/>
        </p:nvSpPr>
        <p:spPr>
          <a:xfrm rot="9359953">
            <a:off x="6093202" y="4265976"/>
            <a:ext cx="1767818" cy="36202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2844928" y="2635940"/>
            <a:ext cx="954106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1,5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844927" y="3361740"/>
            <a:ext cx="954107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Menlo" charset="0"/>
                <a:ea typeface="Menlo" charset="0"/>
                <a:cs typeface="Menlo" charset="0"/>
              </a:rPr>
              <a:t>2,22</a:t>
            </a:r>
            <a:endParaRPr lang="en-US" sz="2000" dirty="0">
              <a:solidFill>
                <a:srgbClr val="FFC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216639" y="2672604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F</a:t>
            </a:r>
            <a:r>
              <a:rPr lang="en-US" b="1" baseline="-25000" dirty="0" smtClean="0">
                <a:latin typeface="+mj-lt"/>
              </a:rPr>
              <a:t>1</a:t>
            </a:r>
            <a:endParaRPr lang="en-US" b="1" baseline="-25000" dirty="0">
              <a:latin typeface="+mj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216226" y="3361740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F</a:t>
            </a:r>
            <a:r>
              <a:rPr lang="en-US" b="1" baseline="-25000" dirty="0">
                <a:latin typeface="+mj-lt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7897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0.42369 0.066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85" y="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0.52252 -0.0416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20" y="-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4338</TotalTime>
  <Words>3047</Words>
  <Application>Microsoft Macintosh PowerPoint</Application>
  <PresentationFormat>Widescreen</PresentationFormat>
  <Paragraphs>968</Paragraphs>
  <Slides>57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5" baseType="lpstr">
      <vt:lpstr>Calibri</vt:lpstr>
      <vt:lpstr>Calibri Light</vt:lpstr>
      <vt:lpstr>Cambria Math</vt:lpstr>
      <vt:lpstr>Mangal</vt:lpstr>
      <vt:lpstr>Menlo</vt:lpstr>
      <vt:lpstr>Wingdings</vt:lpstr>
      <vt:lpstr>Arial</vt:lpstr>
      <vt:lpstr>Office Theme</vt:lpstr>
      <vt:lpstr>Lecture 11: External Sorting</vt:lpstr>
      <vt:lpstr>Announcements</vt:lpstr>
      <vt:lpstr>Lecture 11: External Sorting</vt:lpstr>
      <vt:lpstr>What you will learn about in this section</vt:lpstr>
      <vt:lpstr>1. External Merge</vt:lpstr>
      <vt:lpstr>Challenge: Merging Big Files with Small Memory</vt:lpstr>
      <vt:lpstr>External Merge Algorithm</vt:lpstr>
      <vt:lpstr>Key (Simple) Idea</vt:lpstr>
      <vt:lpstr>External Merge Algorithm</vt:lpstr>
      <vt:lpstr>External Merge Algorithm</vt:lpstr>
      <vt:lpstr>External Merge Algorithm</vt:lpstr>
      <vt:lpstr>External Merge Algorithm</vt:lpstr>
      <vt:lpstr>External Merge Algorithm</vt:lpstr>
      <vt:lpstr>External Merge Algorithm</vt:lpstr>
      <vt:lpstr>External Merge Algorithm</vt:lpstr>
      <vt:lpstr>External Merge Algorithm</vt:lpstr>
      <vt:lpstr>External Merge Algorithm</vt:lpstr>
      <vt:lpstr>External Merge Algorithm</vt:lpstr>
      <vt:lpstr>We can merge 2 lists of arbitrary  length with only 3 buffer pages.</vt:lpstr>
      <vt:lpstr>2. External Merge Sort</vt:lpstr>
      <vt:lpstr>What you will learn about in this section</vt:lpstr>
      <vt:lpstr>External Merge Algorithm</vt:lpstr>
      <vt:lpstr>Why are Sort Algorithms Important?</vt:lpstr>
      <vt:lpstr>More reasons to sort…</vt:lpstr>
      <vt:lpstr>Do people care?</vt:lpstr>
      <vt:lpstr>External Merge Sort</vt:lpstr>
      <vt:lpstr>So how do we sort big files?</vt:lpstr>
      <vt:lpstr>External Merge Sort Algorithm (2-way sort)</vt:lpstr>
      <vt:lpstr>External Merge Sort Algorithm (2-way sort)</vt:lpstr>
      <vt:lpstr>External Merge Sort Algorithm (2-way sort)</vt:lpstr>
      <vt:lpstr>External Merge Sort Algorithm (2-way sort)</vt:lpstr>
      <vt:lpstr>External Merge Sort Algorithm (2-way sort)</vt:lpstr>
      <vt:lpstr>External Merge Sort Algorithm (2-way sort)</vt:lpstr>
      <vt:lpstr>Calculating IO Cost</vt:lpstr>
      <vt:lpstr>Running External Merge Sort on Larger Files</vt:lpstr>
      <vt:lpstr>Running External Merge Sort on Larger Files</vt:lpstr>
      <vt:lpstr>Running External Merge Sort on Larger Files</vt:lpstr>
      <vt:lpstr>Running External Merge Sort on Larger Files</vt:lpstr>
      <vt:lpstr>Running External Merge Sort on Larger Files</vt:lpstr>
      <vt:lpstr>Running External Merge Sort on Larger Files</vt:lpstr>
      <vt:lpstr>Simplified 3-page Buffer Version</vt:lpstr>
      <vt:lpstr>Using B+1 buffer pages to reduce # of passes</vt:lpstr>
      <vt:lpstr>Using B+1 buffer pages to reduce # of passes</vt:lpstr>
      <vt:lpstr>Repacking</vt:lpstr>
      <vt:lpstr>Repacking for even longer initial runs</vt:lpstr>
      <vt:lpstr>Repacking Example: 3 page buffer</vt:lpstr>
      <vt:lpstr>Repacking Example: 3 page buffer</vt:lpstr>
      <vt:lpstr>Repacking Example: 3 page buffer</vt:lpstr>
      <vt:lpstr>Repacking Example: 3 page buffer</vt:lpstr>
      <vt:lpstr>Repacking Example: 3 page buffer</vt:lpstr>
      <vt:lpstr>Repacking Example: 3 page buffer</vt:lpstr>
      <vt:lpstr>Repacking Example: 3 page buffer</vt:lpstr>
      <vt:lpstr>Repacking Example: 3 page buffer</vt:lpstr>
      <vt:lpstr>Repacking Example: 3 page buffer</vt:lpstr>
      <vt:lpstr>Repacking Example: 3 page buffer</vt:lpstr>
      <vt:lpstr>Repacking</vt:lpstr>
      <vt:lpstr>Summary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B+Trees:  An IO-Aware Index Structure</dc:title>
  <dc:creator>Alex Ratner</dc:creator>
  <cp:lastModifiedBy>Theodoros Rekatsinas</cp:lastModifiedBy>
  <cp:revision>181</cp:revision>
  <dcterms:created xsi:type="dcterms:W3CDTF">2015-10-30T14:38:29Z</dcterms:created>
  <dcterms:modified xsi:type="dcterms:W3CDTF">2017-10-11T16:15:01Z</dcterms:modified>
</cp:coreProperties>
</file>